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93" r:id="rId3"/>
    <p:sldId id="292" r:id="rId4"/>
    <p:sldId id="285" r:id="rId5"/>
    <p:sldId id="278" r:id="rId6"/>
    <p:sldId id="280" r:id="rId7"/>
    <p:sldId id="281" r:id="rId8"/>
    <p:sldId id="282" r:id="rId9"/>
    <p:sldId id="283" r:id="rId10"/>
    <p:sldId id="284" r:id="rId11"/>
    <p:sldId id="279" r:id="rId12"/>
    <p:sldId id="289" r:id="rId13"/>
    <p:sldId id="28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A13"/>
    <a:srgbClr val="FFFFFF"/>
    <a:srgbClr val="00A44A"/>
    <a:srgbClr val="0065B0"/>
    <a:srgbClr val="1A07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4" autoAdjust="0"/>
  </p:normalViewPr>
  <p:slideViewPr>
    <p:cSldViewPr>
      <p:cViewPr varScale="1">
        <p:scale>
          <a:sx n="77" d="100"/>
          <a:sy n="77" d="100"/>
        </p:scale>
        <p:origin x="97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2995"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2CC12AC-2C75-4F98-8ED1-B104F39338FB}" type="datetimeFigureOut">
              <a:rPr lang="en-US" smtClean="0"/>
              <a:t>6/14/2019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0F50D23-B1E1-4625-B004-5743E17EF7FD}" type="slidenum">
              <a:rPr lang="en-US" smtClean="0"/>
              <a:t>‹#›</a:t>
            </a:fld>
            <a:endParaRPr lang="en-US"/>
          </a:p>
        </p:txBody>
      </p:sp>
    </p:spTree>
    <p:extLst>
      <p:ext uri="{BB962C8B-B14F-4D97-AF65-F5344CB8AC3E}">
        <p14:creationId xmlns:p14="http://schemas.microsoft.com/office/powerpoint/2010/main" val="20564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916BEA3-D91A-4E09-B772-09B0AEE30D00}" type="datetimeFigureOut">
              <a:rPr lang="en-US" smtClean="0"/>
              <a:t>6/14/2019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E0F1077-7359-417A-994A-246577542F81}" type="slidenum">
              <a:rPr lang="en-US" smtClean="0"/>
              <a:t>‹#›</a:t>
            </a:fld>
            <a:endParaRPr lang="en-US"/>
          </a:p>
        </p:txBody>
      </p:sp>
    </p:spTree>
    <p:extLst>
      <p:ext uri="{BB962C8B-B14F-4D97-AF65-F5344CB8AC3E}">
        <p14:creationId xmlns:p14="http://schemas.microsoft.com/office/powerpoint/2010/main" val="1405867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xiYaEIwbwbg&amp;t=170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hlinkClick r:id="rId3"/>
              </a:rPr>
              <a:t>https://www.youtube.com/watch?v=xiYaEIwbwbg&amp;t=170s</a:t>
            </a:r>
            <a:endParaRPr lang="en-US" dirty="0"/>
          </a:p>
        </p:txBody>
      </p:sp>
      <p:sp>
        <p:nvSpPr>
          <p:cNvPr id="4" name="Slide Number Placeholder 3"/>
          <p:cNvSpPr>
            <a:spLocks noGrp="1"/>
          </p:cNvSpPr>
          <p:nvPr>
            <p:ph type="sldNum" sz="quarter" idx="10"/>
          </p:nvPr>
        </p:nvSpPr>
        <p:spPr/>
        <p:txBody>
          <a:bodyPr/>
          <a:lstStyle/>
          <a:p>
            <a:fld id="{8E0F1077-7359-417A-994A-246577542F81}" type="slidenum">
              <a:rPr lang="en-US" smtClean="0"/>
              <a:t>4</a:t>
            </a:fld>
            <a:endParaRPr lang="en-US"/>
          </a:p>
        </p:txBody>
      </p:sp>
    </p:spTree>
    <p:extLst>
      <p:ext uri="{BB962C8B-B14F-4D97-AF65-F5344CB8AC3E}">
        <p14:creationId xmlns:p14="http://schemas.microsoft.com/office/powerpoint/2010/main" val="3653551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12A09E-7AED-4EC0-92EC-34F1A7DF8A38}"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12A09E-7AED-4EC0-92EC-34F1A7DF8A38}"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12A09E-7AED-4EC0-92EC-34F1A7DF8A38}"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12A09E-7AED-4EC0-92EC-34F1A7DF8A38}"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12A09E-7AED-4EC0-92EC-34F1A7DF8A38}"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12A09E-7AED-4EC0-92EC-34F1A7DF8A38}"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12A09E-7AED-4EC0-92EC-34F1A7DF8A38}" type="datetimeFigureOut">
              <a:rPr lang="en-US" smtClean="0"/>
              <a:pPr/>
              <a:t>6/14/2019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12A09E-7AED-4EC0-92EC-34F1A7DF8A38}" type="datetimeFigureOut">
              <a:rPr lang="en-US" smtClean="0"/>
              <a:pPr/>
              <a:t>6/14/2019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2A09E-7AED-4EC0-92EC-34F1A7DF8A38}" type="datetimeFigureOut">
              <a:rPr lang="en-US" smtClean="0"/>
              <a:pPr/>
              <a:t>6/14/2019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2A09E-7AED-4EC0-92EC-34F1A7DF8A38}"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2A09E-7AED-4EC0-92EC-34F1A7DF8A38}"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C3F8C-C667-4324-86FC-330AC7C74A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2A09E-7AED-4EC0-92EC-34F1A7DF8A38}" type="datetimeFigureOut">
              <a:rPr lang="en-US" smtClean="0"/>
              <a:pPr/>
              <a:t>6/14/2019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C3F8C-C667-4324-86FC-330AC7C74A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mailto:toyoko.lwvwa@gmail.com" TargetMode="External"/><Relationship Id="rId2" Type="http://schemas.openxmlformats.org/officeDocument/2006/relationships/hyperlink" Target="mailto:adelereynolds@netscape.net"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xiYaEIwbwbg&amp;t=170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458200" cy="762000"/>
          </a:xfrm>
        </p:spPr>
        <p:txBody>
          <a:bodyPr>
            <a:noAutofit/>
          </a:bodyPr>
          <a:lstStyle/>
          <a:p>
            <a:r>
              <a:rPr lang="en-US" sz="3200" dirty="0">
                <a:solidFill>
                  <a:srgbClr val="107A13"/>
                </a:solidFill>
              </a:rPr>
              <a:t/>
            </a:r>
            <a:br>
              <a:rPr lang="en-US" sz="3200" dirty="0">
                <a:solidFill>
                  <a:srgbClr val="107A13"/>
                </a:solidFill>
              </a:rPr>
            </a:br>
            <a:r>
              <a:rPr lang="en-US" sz="3200" dirty="0" smtClean="0">
                <a:solidFill>
                  <a:srgbClr val="107A13"/>
                </a:solidFill>
              </a:rPr>
              <a:t>A </a:t>
            </a:r>
            <a:r>
              <a:rPr lang="en-US" sz="3200" dirty="0">
                <a:solidFill>
                  <a:srgbClr val="107A13"/>
                </a:solidFill>
              </a:rPr>
              <a:t>State Owned Public Co-operative Bank,</a:t>
            </a:r>
            <a:br>
              <a:rPr lang="en-US" sz="3200" dirty="0">
                <a:solidFill>
                  <a:srgbClr val="107A13"/>
                </a:solidFill>
              </a:rPr>
            </a:br>
            <a:r>
              <a:rPr lang="en-US" sz="3200" dirty="0">
                <a:solidFill>
                  <a:srgbClr val="107A13"/>
                </a:solidFill>
              </a:rPr>
              <a:t>Review </a:t>
            </a:r>
            <a:r>
              <a:rPr lang="en-US" sz="3200" dirty="0" smtClean="0">
                <a:solidFill>
                  <a:srgbClr val="107A13"/>
                </a:solidFill>
              </a:rPr>
              <a:t>of </a:t>
            </a:r>
            <a:r>
              <a:rPr lang="en-US" sz="3200" dirty="0">
                <a:solidFill>
                  <a:srgbClr val="107A13"/>
                </a:solidFill>
              </a:rPr>
              <a:t>SB5995, </a:t>
            </a:r>
            <a:r>
              <a:rPr lang="en-US" sz="3200" b="1" dirty="0">
                <a:solidFill>
                  <a:srgbClr val="107A13"/>
                </a:solidFill>
              </a:rPr>
              <a:t>Washington Investment Trust</a:t>
            </a:r>
          </a:p>
        </p:txBody>
      </p:sp>
      <p:sp>
        <p:nvSpPr>
          <p:cNvPr id="3" name="Subtitle 2"/>
          <p:cNvSpPr>
            <a:spLocks noGrp="1"/>
          </p:cNvSpPr>
          <p:nvPr>
            <p:ph type="subTitle" idx="1"/>
          </p:nvPr>
        </p:nvSpPr>
        <p:spPr>
          <a:xfrm>
            <a:off x="987270" y="2786294"/>
            <a:ext cx="7563775" cy="914400"/>
          </a:xfrm>
        </p:spPr>
        <p:txBody>
          <a:bodyPr>
            <a:noAutofit/>
          </a:bodyPr>
          <a:lstStyle/>
          <a:p>
            <a:r>
              <a:rPr lang="en-US" sz="2000" dirty="0">
                <a:solidFill>
                  <a:schemeClr val="tx1"/>
                </a:solidFill>
              </a:rPr>
              <a:t>The bill sponsors: Hasegawa, Das, Nguyen, Van De </a:t>
            </a:r>
            <a:r>
              <a:rPr lang="en-US" sz="2000" dirty="0" err="1">
                <a:solidFill>
                  <a:schemeClr val="tx1"/>
                </a:solidFill>
              </a:rPr>
              <a:t>Wege</a:t>
            </a:r>
            <a:r>
              <a:rPr lang="en-US" sz="2000" dirty="0">
                <a:solidFill>
                  <a:schemeClr val="tx1"/>
                </a:solidFill>
              </a:rPr>
              <a:t>, Keiser, Conway, Saldana, </a:t>
            </a:r>
            <a:r>
              <a:rPr lang="en-US" sz="2000" dirty="0" err="1">
                <a:solidFill>
                  <a:schemeClr val="tx1"/>
                </a:solidFill>
              </a:rPr>
              <a:t>Billig</a:t>
            </a:r>
            <a:r>
              <a:rPr lang="en-US" sz="2000" dirty="0">
                <a:solidFill>
                  <a:schemeClr val="tx1"/>
                </a:solidFill>
              </a:rPr>
              <a:t>, </a:t>
            </a:r>
            <a:r>
              <a:rPr lang="en-US" sz="2000" dirty="0" err="1">
                <a:solidFill>
                  <a:schemeClr val="tx1"/>
                </a:solidFill>
              </a:rPr>
              <a:t>Darnelle</a:t>
            </a:r>
            <a:r>
              <a:rPr lang="en-US" sz="2000" dirty="0">
                <a:solidFill>
                  <a:schemeClr val="tx1"/>
                </a:solidFill>
              </a:rPr>
              <a:t>, Takko, </a:t>
            </a:r>
            <a:r>
              <a:rPr lang="en-US" sz="2000" dirty="0" err="1">
                <a:solidFill>
                  <a:schemeClr val="tx1"/>
                </a:solidFill>
              </a:rPr>
              <a:t>Liias</a:t>
            </a:r>
            <a:r>
              <a:rPr lang="en-US" sz="2000" dirty="0">
                <a:solidFill>
                  <a:schemeClr val="tx1"/>
                </a:solidFill>
              </a:rPr>
              <a:t>, and Hunt</a:t>
            </a:r>
          </a:p>
          <a:p>
            <a:r>
              <a:rPr lang="en-US" sz="1800" dirty="0">
                <a:solidFill>
                  <a:schemeClr val="tx1"/>
                </a:solidFill>
              </a:rPr>
              <a:t>Apr. 2019</a:t>
            </a:r>
            <a:endParaRPr lang="en-US" sz="2000" dirty="0">
              <a:solidFill>
                <a:schemeClr val="tx1"/>
              </a:solidFill>
            </a:endParaRPr>
          </a:p>
        </p:txBody>
      </p:sp>
      <p:sp>
        <p:nvSpPr>
          <p:cNvPr id="4" name="TextBox 3"/>
          <p:cNvSpPr txBox="1"/>
          <p:nvPr/>
        </p:nvSpPr>
        <p:spPr>
          <a:xfrm>
            <a:off x="1828800" y="4505788"/>
            <a:ext cx="5728317" cy="954107"/>
          </a:xfrm>
          <a:prstGeom prst="rect">
            <a:avLst/>
          </a:prstGeom>
          <a:noFill/>
        </p:spPr>
        <p:txBody>
          <a:bodyPr wrap="square" rtlCol="0">
            <a:spAutoFit/>
          </a:bodyPr>
          <a:lstStyle/>
          <a:p>
            <a:pPr algn="ctr"/>
            <a:r>
              <a:rPr lang="en-US" sz="2800" dirty="0">
                <a:solidFill>
                  <a:srgbClr val="107A13"/>
                </a:solidFill>
              </a:rPr>
              <a:t>Public Bank (PB) Caucus Presentation </a:t>
            </a:r>
            <a:br>
              <a:rPr lang="en-US" sz="2800" dirty="0">
                <a:solidFill>
                  <a:srgbClr val="107A13"/>
                </a:solidFill>
              </a:rPr>
            </a:br>
            <a:r>
              <a:rPr lang="en-US" sz="2800" dirty="0">
                <a:solidFill>
                  <a:srgbClr val="107A13"/>
                </a:solidFill>
              </a:rPr>
              <a:t>LWV Washington PB Task Force</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747623"/>
            <a:ext cx="7620000" cy="1015663"/>
          </a:xfrm>
          <a:prstGeom prst="rect">
            <a:avLst/>
          </a:prstGeom>
          <a:noFill/>
        </p:spPr>
        <p:txBody>
          <a:bodyPr wrap="square" rtlCol="0">
            <a:spAutoFit/>
          </a:bodyPr>
          <a:lstStyle/>
          <a:p>
            <a:r>
              <a:rPr lang="en-US" sz="3000" dirty="0">
                <a:solidFill>
                  <a:srgbClr val="107A13"/>
                </a:solidFill>
              </a:rPr>
              <a:t>5. What are opposing views to establishing a public banking institution?</a:t>
            </a:r>
          </a:p>
        </p:txBody>
      </p:sp>
      <p:sp>
        <p:nvSpPr>
          <p:cNvPr id="2" name="TextBox 1"/>
          <p:cNvSpPr txBox="1"/>
          <p:nvPr/>
        </p:nvSpPr>
        <p:spPr>
          <a:xfrm>
            <a:off x="1066800" y="2255057"/>
            <a:ext cx="6792418" cy="3062377"/>
          </a:xfrm>
          <a:prstGeom prst="rect">
            <a:avLst/>
          </a:prstGeom>
          <a:noFill/>
        </p:spPr>
        <p:txBody>
          <a:bodyPr wrap="square" rtlCol="0">
            <a:spAutoFit/>
          </a:bodyPr>
          <a:lstStyle/>
          <a:p>
            <a:pPr marL="342900" lvl="0" indent="-342900">
              <a:spcBef>
                <a:spcPts val="600"/>
              </a:spcBef>
              <a:buFont typeface="Arial" panose="020B0604020202020204" pitchFamily="34" charset="0"/>
              <a:buChar char="•"/>
            </a:pPr>
            <a:r>
              <a:rPr lang="en-US" sz="2400" dirty="0"/>
              <a:t>Legal/Constitutional </a:t>
            </a:r>
            <a:r>
              <a:rPr lang="en-US" sz="2400" dirty="0" smtClean="0"/>
              <a:t>barriers</a:t>
            </a:r>
            <a:endParaRPr lang="en-US" sz="2400" dirty="0"/>
          </a:p>
          <a:p>
            <a:pPr marL="342900" lvl="0" indent="-342900">
              <a:spcBef>
                <a:spcPts val="600"/>
              </a:spcBef>
              <a:buFont typeface="Arial" panose="020B0604020202020204" pitchFamily="34" charset="0"/>
              <a:buChar char="•"/>
            </a:pPr>
            <a:r>
              <a:rPr lang="en-US" sz="2400" dirty="0"/>
              <a:t>State programs already exist for similar </a:t>
            </a:r>
            <a:r>
              <a:rPr lang="en-US" sz="2400" dirty="0" smtClean="0"/>
              <a:t>purposes</a:t>
            </a:r>
            <a:endParaRPr lang="en-US" sz="2400" dirty="0"/>
          </a:p>
          <a:p>
            <a:pPr marL="342900" lvl="0" indent="-342900">
              <a:spcBef>
                <a:spcPts val="600"/>
              </a:spcBef>
              <a:buFont typeface="Arial" panose="020B0604020202020204" pitchFamily="34" charset="0"/>
              <a:buChar char="•"/>
            </a:pPr>
            <a:r>
              <a:rPr lang="en-US" sz="2400" dirty="0"/>
              <a:t>Risk of political influence on use of taxpayer </a:t>
            </a:r>
            <a:r>
              <a:rPr lang="en-US" sz="2400" dirty="0" smtClean="0"/>
              <a:t>dollars</a:t>
            </a:r>
            <a:endParaRPr lang="en-US" sz="2400" dirty="0"/>
          </a:p>
          <a:p>
            <a:pPr marL="342900" lvl="0" indent="-342900">
              <a:spcBef>
                <a:spcPts val="600"/>
              </a:spcBef>
              <a:buFont typeface="Arial" panose="020B0604020202020204" pitchFamily="34" charset="0"/>
              <a:buChar char="•"/>
            </a:pPr>
            <a:r>
              <a:rPr lang="en-US" sz="2400" dirty="0"/>
              <a:t>Associated costs are too high</a:t>
            </a:r>
          </a:p>
          <a:p>
            <a:pPr lvl="0">
              <a:spcBef>
                <a:spcPts val="600"/>
              </a:spcBef>
            </a:pPr>
            <a:endParaRPr lang="en-US" sz="2400" dirty="0"/>
          </a:p>
          <a:p>
            <a:pPr marL="342900" indent="-342900">
              <a:spcBef>
                <a:spcPts val="600"/>
              </a:spcBef>
              <a:buFont typeface="Arial" panose="020B0604020202020204" pitchFamily="34" charset="0"/>
              <a:buChar char="•"/>
            </a:pPr>
            <a:endParaRPr lang="en-US" sz="2400" dirty="0"/>
          </a:p>
        </p:txBody>
      </p:sp>
    </p:spTree>
    <p:extLst>
      <p:ext uri="{BB962C8B-B14F-4D97-AF65-F5344CB8AC3E}">
        <p14:creationId xmlns:p14="http://schemas.microsoft.com/office/powerpoint/2010/main" val="3489098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772400" cy="1477328"/>
          </a:xfrm>
          <a:prstGeom prst="rect">
            <a:avLst/>
          </a:prstGeom>
          <a:noFill/>
        </p:spPr>
        <p:txBody>
          <a:bodyPr wrap="square" rtlCol="0">
            <a:spAutoFit/>
          </a:bodyPr>
          <a:lstStyle/>
          <a:p>
            <a:r>
              <a:rPr lang="en-US" sz="3000" dirty="0">
                <a:solidFill>
                  <a:srgbClr val="107A13"/>
                </a:solidFill>
              </a:rPr>
              <a:t>6. If SB 5995 is passed in its current form, when will the WIT be in full effect?</a:t>
            </a:r>
          </a:p>
          <a:p>
            <a:endParaRPr lang="en-US" sz="3000" dirty="0">
              <a:solidFill>
                <a:srgbClr val="107A13"/>
              </a:solidFill>
            </a:endParaRPr>
          </a:p>
        </p:txBody>
      </p:sp>
      <p:sp>
        <p:nvSpPr>
          <p:cNvPr id="3" name="TextBox 2"/>
          <p:cNvSpPr txBox="1"/>
          <p:nvPr/>
        </p:nvSpPr>
        <p:spPr>
          <a:xfrm>
            <a:off x="838200" y="2010728"/>
            <a:ext cx="7696200" cy="3046988"/>
          </a:xfrm>
          <a:prstGeom prst="rect">
            <a:avLst/>
          </a:prstGeom>
          <a:noFill/>
          <a:ln>
            <a:noFill/>
          </a:ln>
        </p:spPr>
        <p:txBody>
          <a:bodyPr wrap="square" rtlCol="0">
            <a:spAutoFit/>
          </a:bodyPr>
          <a:lstStyle/>
          <a:p>
            <a:pPr marL="342900" indent="-342900">
              <a:buFont typeface="Arial"/>
              <a:buChar char="•"/>
            </a:pPr>
            <a:r>
              <a:rPr lang="en-US" sz="2400" dirty="0"/>
              <a:t>SB 5995 did not pass in legislative session </a:t>
            </a:r>
            <a:r>
              <a:rPr lang="en-US" sz="2400" dirty="0" smtClean="0"/>
              <a:t>2019</a:t>
            </a:r>
            <a:endParaRPr lang="en-US" sz="2400" dirty="0"/>
          </a:p>
          <a:p>
            <a:pPr marL="800100" lvl="1" indent="-342900">
              <a:buFont typeface="Arial"/>
              <a:buChar char="•"/>
            </a:pPr>
            <a:r>
              <a:rPr lang="en-US" sz="2400" dirty="0"/>
              <a:t>Stated proposed establishment date as July 2020 if passed</a:t>
            </a:r>
          </a:p>
          <a:p>
            <a:pPr marL="800100" lvl="1" indent="-342900">
              <a:buFont typeface="Arial"/>
              <a:buChar char="•"/>
            </a:pPr>
            <a:endParaRPr lang="en-US" sz="2400" dirty="0"/>
          </a:p>
          <a:p>
            <a:pPr marL="342900" indent="-342900">
              <a:buFont typeface="Arial"/>
              <a:buChar char="•"/>
            </a:pPr>
            <a:r>
              <a:rPr lang="en-US" sz="2400" dirty="0"/>
              <a:t>If timeline remains the same, and it were passed in session </a:t>
            </a:r>
            <a:r>
              <a:rPr lang="en-US" sz="2400" dirty="0" smtClean="0"/>
              <a:t>2020</a:t>
            </a:r>
            <a:r>
              <a:rPr lang="en-US" sz="2400" dirty="0"/>
              <a:t>, we could expect the WIT to be fully established in July 2021. </a:t>
            </a:r>
          </a:p>
          <a:p>
            <a:endParaRPr lang="en-US" sz="2400" dirty="0"/>
          </a:p>
        </p:txBody>
      </p:sp>
    </p:spTree>
    <p:extLst>
      <p:ext uri="{BB962C8B-B14F-4D97-AF65-F5344CB8AC3E}">
        <p14:creationId xmlns:p14="http://schemas.microsoft.com/office/powerpoint/2010/main" val="3021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53441"/>
            <a:ext cx="8229600" cy="1143000"/>
          </a:xfrm>
        </p:spPr>
        <p:txBody>
          <a:bodyPr>
            <a:normAutofit/>
          </a:bodyPr>
          <a:lstStyle/>
          <a:p>
            <a:r>
              <a:rPr lang="en-US" sz="3200" dirty="0"/>
              <a:t>WA State Constitution</a:t>
            </a:r>
          </a:p>
        </p:txBody>
      </p:sp>
      <p:sp>
        <p:nvSpPr>
          <p:cNvPr id="3" name="TextBox 2"/>
          <p:cNvSpPr txBox="1"/>
          <p:nvPr/>
        </p:nvSpPr>
        <p:spPr>
          <a:xfrm>
            <a:off x="838200" y="1796440"/>
            <a:ext cx="8229600" cy="3170099"/>
          </a:xfrm>
          <a:prstGeom prst="rect">
            <a:avLst/>
          </a:prstGeom>
          <a:noFill/>
        </p:spPr>
        <p:txBody>
          <a:bodyPr wrap="square" rtlCol="0">
            <a:spAutoFit/>
          </a:bodyPr>
          <a:lstStyle/>
          <a:p>
            <a:r>
              <a:rPr lang="en-US" sz="2600" dirty="0" smtClean="0"/>
              <a:t>IN REGARD </a:t>
            </a:r>
            <a:r>
              <a:rPr lang="en-US" sz="2600" dirty="0"/>
              <a:t>TO  PUBLIC FUNDS, ITS FULL FAITH CREDIT and </a:t>
            </a:r>
            <a:r>
              <a:rPr lang="en-US" sz="2600" dirty="0" smtClean="0"/>
              <a:t>DEBT…</a:t>
            </a:r>
            <a:endParaRPr lang="en-US" sz="2600" dirty="0"/>
          </a:p>
          <a:p>
            <a:r>
              <a:rPr lang="en-US" sz="2800" dirty="0"/>
              <a:t> </a:t>
            </a:r>
          </a:p>
          <a:p>
            <a:r>
              <a:rPr lang="en-US" sz="2400" dirty="0"/>
              <a:t>ARTICLE VII  SECTION 5. </a:t>
            </a:r>
            <a:r>
              <a:rPr lang="en-US" sz="2400" b="1" dirty="0"/>
              <a:t>CREDIT NOT TO BE LOANED  </a:t>
            </a:r>
          </a:p>
          <a:p>
            <a:r>
              <a:rPr lang="en-US" sz="2400" dirty="0"/>
              <a:t>The credit of the state shall not, in any manner be given or loaned to, or in aid of, any individual, association, company or corporation. (Page 34)</a:t>
            </a:r>
          </a:p>
          <a:p>
            <a:endParaRPr lang="en-US" sz="2400" dirty="0"/>
          </a:p>
        </p:txBody>
      </p:sp>
    </p:spTree>
    <p:extLst>
      <p:ext uri="{BB962C8B-B14F-4D97-AF65-F5344CB8AC3E}">
        <p14:creationId xmlns:p14="http://schemas.microsoft.com/office/powerpoint/2010/main" val="241316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a:bodyPr>
          <a:lstStyle/>
          <a:p>
            <a:r>
              <a:rPr lang="en-US" sz="3600" dirty="0">
                <a:solidFill>
                  <a:srgbClr val="0070C0"/>
                </a:solidFill>
              </a:rPr>
              <a:t>Questions and </a:t>
            </a:r>
            <a:r>
              <a:rPr lang="en-US" sz="3600" dirty="0" smtClean="0">
                <a:solidFill>
                  <a:srgbClr val="0070C0"/>
                </a:solidFill>
              </a:rPr>
              <a:t>Comments</a:t>
            </a:r>
            <a:endParaRPr lang="en-US" sz="3600" dirty="0">
              <a:solidFill>
                <a:srgbClr val="0070C0"/>
              </a:solidFill>
            </a:endParaRPr>
          </a:p>
        </p:txBody>
      </p:sp>
      <p:sp>
        <p:nvSpPr>
          <p:cNvPr id="3" name="TextBox 2"/>
          <p:cNvSpPr txBox="1"/>
          <p:nvPr/>
        </p:nvSpPr>
        <p:spPr>
          <a:xfrm>
            <a:off x="1295400" y="2438400"/>
            <a:ext cx="6934200" cy="1938992"/>
          </a:xfrm>
          <a:prstGeom prst="rect">
            <a:avLst/>
          </a:prstGeom>
          <a:noFill/>
        </p:spPr>
        <p:txBody>
          <a:bodyPr wrap="square" rtlCol="0">
            <a:spAutoFit/>
          </a:bodyPr>
          <a:lstStyle/>
          <a:p>
            <a:r>
              <a:rPr lang="en-US" sz="2400" dirty="0" smtClean="0"/>
              <a:t>Please send your question or comment on </a:t>
            </a:r>
          </a:p>
          <a:p>
            <a:r>
              <a:rPr lang="en-US" sz="2400" dirty="0" smtClean="0"/>
              <a:t>the proposed WA state owned public bank to: </a:t>
            </a:r>
          </a:p>
          <a:p>
            <a:r>
              <a:rPr lang="en-US" sz="2400" dirty="0" smtClean="0"/>
              <a:t>Adele </a:t>
            </a:r>
            <a:r>
              <a:rPr lang="en-US" sz="2400" dirty="0"/>
              <a:t>Reynolds, </a:t>
            </a:r>
            <a:r>
              <a:rPr lang="en-US" sz="2400" dirty="0" smtClean="0">
                <a:hlinkClick r:id="rId2"/>
              </a:rPr>
              <a:t>adelereynolds@netscape.net</a:t>
            </a:r>
            <a:r>
              <a:rPr lang="en-US" sz="2400" dirty="0" smtClean="0"/>
              <a:t> or Toyoko Tsukuda, </a:t>
            </a:r>
            <a:r>
              <a:rPr lang="en-US" sz="2400" dirty="0" smtClean="0">
                <a:hlinkClick r:id="rId3"/>
              </a:rPr>
              <a:t>toyoko.lwvwa@gmail.com</a:t>
            </a:r>
            <a:r>
              <a:rPr lang="en-US" sz="2400" dirty="0" smtClean="0"/>
              <a:t> of </a:t>
            </a:r>
            <a:r>
              <a:rPr lang="en-US" sz="2400" dirty="0"/>
              <a:t>LWV of Washington Public Task Force </a:t>
            </a:r>
          </a:p>
        </p:txBody>
      </p:sp>
    </p:spTree>
    <p:extLst>
      <p:ext uri="{BB962C8B-B14F-4D97-AF65-F5344CB8AC3E}">
        <p14:creationId xmlns:p14="http://schemas.microsoft.com/office/powerpoint/2010/main" val="433752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07A13"/>
                </a:solidFill>
              </a:rPr>
              <a:t>Mission of the Taskforce</a:t>
            </a:r>
          </a:p>
        </p:txBody>
      </p:sp>
      <p:sp>
        <p:nvSpPr>
          <p:cNvPr id="3" name="Content Placeholder 2"/>
          <p:cNvSpPr>
            <a:spLocks noGrp="1"/>
          </p:cNvSpPr>
          <p:nvPr>
            <p:ph idx="1"/>
          </p:nvPr>
        </p:nvSpPr>
        <p:spPr/>
        <p:txBody>
          <a:bodyPr>
            <a:normAutofit lnSpcReduction="10000"/>
          </a:bodyPr>
          <a:lstStyle/>
          <a:p>
            <a:r>
              <a:rPr lang="en-US" sz="2800" dirty="0"/>
              <a:t>Conduct a critical review of public bank concepts, focusing on</a:t>
            </a:r>
            <a:r>
              <a:rPr lang="en-US" dirty="0"/>
              <a:t>:</a:t>
            </a:r>
          </a:p>
          <a:p>
            <a:pPr lvl="1"/>
            <a:r>
              <a:rPr lang="en-US" sz="2400" dirty="0"/>
              <a:t>SB5995, which would create the Washington Investment Trust (WIT)</a:t>
            </a:r>
          </a:p>
          <a:p>
            <a:pPr lvl="1"/>
            <a:r>
              <a:rPr lang="en-US" sz="2400" dirty="0"/>
              <a:t>Legislature commissioned public bank </a:t>
            </a:r>
            <a:r>
              <a:rPr lang="en-US" sz="2400" dirty="0" smtClean="0"/>
              <a:t>studies</a:t>
            </a:r>
            <a:endParaRPr lang="en-US" sz="2400" dirty="0"/>
          </a:p>
          <a:p>
            <a:pPr lvl="1"/>
            <a:r>
              <a:rPr lang="en-US" sz="2400" dirty="0"/>
              <a:t>Other existing studies of public banks</a:t>
            </a:r>
            <a:r>
              <a:rPr lang="en-US" dirty="0"/>
              <a:t>.  </a:t>
            </a:r>
          </a:p>
          <a:p>
            <a:r>
              <a:rPr lang="en-US" sz="2800" dirty="0"/>
              <a:t>After careful review, the Task Force will recommend that the state league board either support, not support or take no position on public banking in Washington State.</a:t>
            </a:r>
          </a:p>
          <a:p>
            <a:endParaRPr lang="en-US" sz="2800" dirty="0"/>
          </a:p>
        </p:txBody>
      </p:sp>
    </p:spTree>
    <p:extLst>
      <p:ext uri="{BB962C8B-B14F-4D97-AF65-F5344CB8AC3E}">
        <p14:creationId xmlns:p14="http://schemas.microsoft.com/office/powerpoint/2010/main" val="208117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09600"/>
            <a:ext cx="7010400" cy="1200329"/>
          </a:xfrm>
          <a:prstGeom prst="rect">
            <a:avLst/>
          </a:prstGeom>
          <a:noFill/>
        </p:spPr>
        <p:txBody>
          <a:bodyPr wrap="square" rtlCol="0">
            <a:spAutoFit/>
          </a:bodyPr>
          <a:lstStyle/>
          <a:p>
            <a:pPr algn="ctr"/>
            <a:r>
              <a:rPr lang="en-US" sz="3600" dirty="0">
                <a:solidFill>
                  <a:srgbClr val="107A13"/>
                </a:solidFill>
              </a:rPr>
              <a:t>Why is a state owned public bank </a:t>
            </a:r>
          </a:p>
          <a:p>
            <a:pPr algn="ctr"/>
            <a:r>
              <a:rPr lang="en-US" sz="3600" dirty="0">
                <a:solidFill>
                  <a:srgbClr val="107A13"/>
                </a:solidFill>
              </a:rPr>
              <a:t>being considered? </a:t>
            </a:r>
            <a:endParaRPr lang="en-US" sz="3600" dirty="0">
              <a:solidFill>
                <a:srgbClr val="FF0000"/>
              </a:solidFill>
            </a:endParaRPr>
          </a:p>
        </p:txBody>
      </p:sp>
      <p:sp>
        <p:nvSpPr>
          <p:cNvPr id="4" name="TextBox 3"/>
          <p:cNvSpPr txBox="1"/>
          <p:nvPr/>
        </p:nvSpPr>
        <p:spPr>
          <a:xfrm>
            <a:off x="381000" y="1981200"/>
            <a:ext cx="8153400" cy="4231928"/>
          </a:xfrm>
          <a:prstGeom prst="rect">
            <a:avLst/>
          </a:prstGeom>
          <a:noFill/>
        </p:spPr>
        <p:txBody>
          <a:bodyPr wrap="square" rtlCol="0">
            <a:spAutoFit/>
          </a:bodyPr>
          <a:lstStyle/>
          <a:p>
            <a:pPr marL="914400" lvl="1" indent="-457200">
              <a:spcBef>
                <a:spcPts val="1800"/>
              </a:spcBef>
              <a:buFont typeface="Arial"/>
              <a:buChar char="•"/>
            </a:pPr>
            <a:r>
              <a:rPr lang="en-US" sz="2800" dirty="0"/>
              <a:t>Bonded debt costs Washington State taxpayers twice as much as the original amount borrowed.</a:t>
            </a:r>
          </a:p>
          <a:p>
            <a:pPr marL="914400" lvl="1" indent="-457200">
              <a:spcBef>
                <a:spcPts val="1800"/>
              </a:spcBef>
              <a:buFont typeface="Arial"/>
              <a:buChar char="•"/>
            </a:pPr>
            <a:r>
              <a:rPr lang="en-US" sz="2800" dirty="0"/>
              <a:t>Our state debt has reached the constitutional </a:t>
            </a:r>
            <a:r>
              <a:rPr lang="en-US" sz="2800" dirty="0" smtClean="0"/>
              <a:t>limit.</a:t>
            </a:r>
            <a:endParaRPr lang="en-US" sz="2800" dirty="0"/>
          </a:p>
          <a:p>
            <a:pPr marL="914400" lvl="1" indent="-457200">
              <a:spcBef>
                <a:spcPts val="1800"/>
              </a:spcBef>
              <a:buFont typeface="Arial"/>
              <a:buChar char="•"/>
            </a:pPr>
            <a:r>
              <a:rPr lang="en-US" sz="2800" dirty="0"/>
              <a:t>Interest on the debt </a:t>
            </a:r>
            <a:r>
              <a:rPr lang="en-US" sz="2800" dirty="0" smtClean="0"/>
              <a:t>being paid </a:t>
            </a:r>
            <a:r>
              <a:rPr lang="en-US" sz="2800" dirty="0"/>
              <a:t>out of the general fund reduces our ability to pay for other </a:t>
            </a:r>
            <a:r>
              <a:rPr lang="en-US" sz="2800" dirty="0" smtClean="0"/>
              <a:t>programs.</a:t>
            </a:r>
            <a:endParaRPr lang="en-US" sz="2800" dirty="0"/>
          </a:p>
          <a:p>
            <a:pPr marL="800100" lvl="1" indent="-342900">
              <a:spcBef>
                <a:spcPts val="1800"/>
              </a:spcBef>
              <a:buFont typeface="Wingdings" panose="05000000000000000000" pitchFamily="2" charset="2"/>
              <a:buChar char="v"/>
            </a:pPr>
            <a:endParaRPr lang="en-US" sz="2800" dirty="0"/>
          </a:p>
        </p:txBody>
      </p:sp>
    </p:spTree>
    <p:extLst>
      <p:ext uri="{BB962C8B-B14F-4D97-AF65-F5344CB8AC3E}">
        <p14:creationId xmlns:p14="http://schemas.microsoft.com/office/powerpoint/2010/main" val="184208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0945" y="609600"/>
            <a:ext cx="5029200" cy="1200329"/>
          </a:xfrm>
          <a:prstGeom prst="rect">
            <a:avLst/>
          </a:prstGeom>
          <a:noFill/>
        </p:spPr>
        <p:txBody>
          <a:bodyPr wrap="square" rtlCol="0">
            <a:spAutoFit/>
          </a:bodyPr>
          <a:lstStyle/>
          <a:p>
            <a:pPr algn="ctr"/>
            <a:r>
              <a:rPr lang="en-US" sz="3600" b="1" dirty="0">
                <a:solidFill>
                  <a:srgbClr val="107A13"/>
                </a:solidFill>
              </a:rPr>
              <a:t> What </a:t>
            </a:r>
            <a:r>
              <a:rPr lang="en-US" sz="3600" b="1" dirty="0" smtClean="0">
                <a:solidFill>
                  <a:srgbClr val="107A13"/>
                </a:solidFill>
              </a:rPr>
              <a:t>are </a:t>
            </a:r>
            <a:r>
              <a:rPr lang="en-US" sz="3600" b="1" dirty="0">
                <a:solidFill>
                  <a:srgbClr val="107A13"/>
                </a:solidFill>
              </a:rPr>
              <a:t>Public Banks? (Video)</a:t>
            </a:r>
          </a:p>
        </p:txBody>
      </p:sp>
      <p:sp>
        <p:nvSpPr>
          <p:cNvPr id="4" name="TextBox 3"/>
          <p:cNvSpPr txBox="1"/>
          <p:nvPr/>
        </p:nvSpPr>
        <p:spPr>
          <a:xfrm>
            <a:off x="1620945" y="3627060"/>
            <a:ext cx="5878208" cy="1938992"/>
          </a:xfrm>
          <a:prstGeom prst="rect">
            <a:avLst/>
          </a:prstGeom>
          <a:noFill/>
        </p:spPr>
        <p:txBody>
          <a:bodyPr wrap="square" rtlCol="0">
            <a:spAutoFit/>
          </a:bodyPr>
          <a:lstStyle/>
          <a:p>
            <a:r>
              <a:rPr lang="en-US" sz="2400" dirty="0" smtClean="0"/>
              <a:t>“The </a:t>
            </a:r>
            <a:r>
              <a:rPr lang="en-US" sz="2400" dirty="0"/>
              <a:t>concept is simple: The public bank uses state funds on deposit as bank reserves for making loans for infrastructure and other projects to Improve the state's economy and grow </a:t>
            </a:r>
            <a:r>
              <a:rPr lang="en-US" sz="2400" dirty="0" smtClean="0"/>
              <a:t>jobs.” </a:t>
            </a:r>
            <a:endParaRPr lang="en-US" sz="2400" dirty="0"/>
          </a:p>
        </p:txBody>
      </p:sp>
      <p:sp>
        <p:nvSpPr>
          <p:cNvPr id="5" name="TextBox 4"/>
          <p:cNvSpPr txBox="1"/>
          <p:nvPr/>
        </p:nvSpPr>
        <p:spPr>
          <a:xfrm>
            <a:off x="1070192" y="2209800"/>
            <a:ext cx="6999592" cy="1569660"/>
          </a:xfrm>
          <a:prstGeom prst="rect">
            <a:avLst/>
          </a:prstGeom>
          <a:noFill/>
        </p:spPr>
        <p:txBody>
          <a:bodyPr wrap="square" rtlCol="0">
            <a:spAutoFit/>
          </a:bodyPr>
          <a:lstStyle/>
          <a:p>
            <a:r>
              <a:rPr lang="en-US" sz="2400" dirty="0" smtClean="0">
                <a:hlinkClick r:id="rId3"/>
              </a:rPr>
              <a:t>(The </a:t>
            </a:r>
            <a:r>
              <a:rPr lang="en-US" sz="2400" dirty="0" err="1" smtClean="0">
                <a:hlinkClick r:id="rId3"/>
              </a:rPr>
              <a:t>viedo</a:t>
            </a:r>
            <a:r>
              <a:rPr lang="en-US" sz="2400" dirty="0" smtClean="0">
                <a:hlinkClick r:id="rId3"/>
              </a:rPr>
              <a:t> link) Introduction to state owned banks</a:t>
            </a:r>
            <a:r>
              <a:rPr lang="en-US" sz="2400" dirty="0" smtClean="0"/>
              <a:t> </a:t>
            </a:r>
            <a:r>
              <a:rPr lang="en-US" sz="2400" dirty="0" smtClean="0"/>
              <a:t>by In Context</a:t>
            </a:r>
            <a:r>
              <a:rPr lang="en-US" sz="2400" dirty="0"/>
              <a:t>, a program at Pacifica affiliate WPKN 89.5 FM, Bridgeport, CT.</a:t>
            </a:r>
          </a:p>
          <a:p>
            <a:endParaRPr lang="en-US" sz="2400" dirty="0"/>
          </a:p>
        </p:txBody>
      </p:sp>
    </p:spTree>
    <p:extLst>
      <p:ext uri="{BB962C8B-B14F-4D97-AF65-F5344CB8AC3E}">
        <p14:creationId xmlns:p14="http://schemas.microsoft.com/office/powerpoint/2010/main" val="43751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447800"/>
            <a:ext cx="7620000" cy="4953000"/>
          </a:xfrm>
        </p:spPr>
        <p:txBody>
          <a:bodyPr>
            <a:normAutofit/>
          </a:bodyPr>
          <a:lstStyle/>
          <a:p>
            <a:pPr marL="457200" indent="-457200" algn="l">
              <a:spcBef>
                <a:spcPts val="1200"/>
              </a:spcBef>
              <a:buFont typeface="+mj-lt"/>
              <a:buAutoNum type="arabicPeriod"/>
            </a:pPr>
            <a:r>
              <a:rPr lang="en-US" sz="2400" dirty="0">
                <a:solidFill>
                  <a:schemeClr val="tx1"/>
                </a:solidFill>
              </a:rPr>
              <a:t>What is the Washington Investment Trust proposed in SB 5995 in 2019?</a:t>
            </a:r>
          </a:p>
          <a:p>
            <a:pPr marL="457200" indent="-457200" algn="l">
              <a:spcBef>
                <a:spcPts val="1200"/>
              </a:spcBef>
              <a:buFont typeface="+mj-lt"/>
              <a:buAutoNum type="arabicPeriod"/>
            </a:pPr>
            <a:r>
              <a:rPr lang="en-US" sz="2400" dirty="0">
                <a:solidFill>
                  <a:schemeClr val="tx1"/>
                </a:solidFill>
              </a:rPr>
              <a:t>Who will oversee the WIT? </a:t>
            </a:r>
          </a:p>
          <a:p>
            <a:pPr marL="457200" indent="-457200" algn="l">
              <a:spcBef>
                <a:spcPts val="1200"/>
              </a:spcBef>
              <a:buFont typeface="+mj-lt"/>
              <a:buAutoNum type="arabicPeriod"/>
            </a:pPr>
            <a:r>
              <a:rPr lang="en-US" sz="2400" dirty="0">
                <a:solidFill>
                  <a:schemeClr val="tx1"/>
                </a:solidFill>
              </a:rPr>
              <a:t>How would the WIT function differently from the use of a private banks account?</a:t>
            </a:r>
          </a:p>
          <a:p>
            <a:pPr marL="457200" indent="-457200" algn="l">
              <a:spcBef>
                <a:spcPts val="1200"/>
              </a:spcBef>
              <a:buFont typeface="+mj-lt"/>
              <a:buAutoNum type="arabicPeriod"/>
            </a:pPr>
            <a:r>
              <a:rPr lang="en-US" sz="2400" dirty="0">
                <a:solidFill>
                  <a:schemeClr val="tx1"/>
                </a:solidFill>
              </a:rPr>
              <a:t>What benefits will public banking bring to the people of Washington?</a:t>
            </a:r>
          </a:p>
          <a:p>
            <a:pPr marL="457200" indent="-457200" algn="l">
              <a:spcBef>
                <a:spcPts val="1200"/>
              </a:spcBef>
              <a:buFont typeface="+mj-lt"/>
              <a:buAutoNum type="arabicPeriod"/>
            </a:pPr>
            <a:r>
              <a:rPr lang="en-US" sz="2400" dirty="0">
                <a:solidFill>
                  <a:schemeClr val="tx1"/>
                </a:solidFill>
              </a:rPr>
              <a:t>What are opposing views of establishing a public banking institution </a:t>
            </a:r>
          </a:p>
          <a:p>
            <a:pPr marL="457200" indent="-457200" algn="l">
              <a:spcBef>
                <a:spcPts val="1200"/>
              </a:spcBef>
              <a:buFont typeface="+mj-lt"/>
              <a:buAutoNum type="arabicPeriod"/>
            </a:pPr>
            <a:r>
              <a:rPr lang="en-US" sz="2400" dirty="0">
                <a:solidFill>
                  <a:schemeClr val="tx1"/>
                </a:solidFill>
              </a:rPr>
              <a:t>If SB 5995 is passed in it’s current form, when will the WIT be in full effect?</a:t>
            </a:r>
          </a:p>
          <a:p>
            <a:pPr marL="457200" indent="-457200" algn="l">
              <a:buFont typeface="+mj-lt"/>
              <a:buAutoNum type="arabicPeriod"/>
            </a:pPr>
            <a:endParaRPr lang="en-US" sz="2400" dirty="0">
              <a:solidFill>
                <a:schemeClr val="tx1"/>
              </a:solidFill>
            </a:endParaRPr>
          </a:p>
        </p:txBody>
      </p:sp>
      <p:sp>
        <p:nvSpPr>
          <p:cNvPr id="5" name="TextBox 4"/>
          <p:cNvSpPr txBox="1"/>
          <p:nvPr/>
        </p:nvSpPr>
        <p:spPr>
          <a:xfrm>
            <a:off x="1600200" y="533400"/>
            <a:ext cx="6085512" cy="1077218"/>
          </a:xfrm>
          <a:prstGeom prst="rect">
            <a:avLst/>
          </a:prstGeom>
          <a:noFill/>
        </p:spPr>
        <p:txBody>
          <a:bodyPr wrap="none" rtlCol="0">
            <a:spAutoFit/>
          </a:bodyPr>
          <a:lstStyle/>
          <a:p>
            <a:r>
              <a:rPr lang="en-US" sz="3200" b="1" i="1" dirty="0">
                <a:solidFill>
                  <a:srgbClr val="107A13"/>
                </a:solidFill>
              </a:rPr>
              <a:t>Washington Investment Trust Q&amp;A</a:t>
            </a:r>
          </a:p>
          <a:p>
            <a:endParaRPr lang="en-US" sz="3200" dirty="0">
              <a:solidFill>
                <a:srgbClr val="107A13"/>
              </a:solidFill>
            </a:endParaRPr>
          </a:p>
        </p:txBody>
      </p:sp>
    </p:spTree>
    <p:extLst>
      <p:ext uri="{BB962C8B-B14F-4D97-AF65-F5344CB8AC3E}">
        <p14:creationId xmlns:p14="http://schemas.microsoft.com/office/powerpoint/2010/main" val="2556300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85800"/>
            <a:ext cx="8077200" cy="990600"/>
          </a:xfrm>
        </p:spPr>
        <p:txBody>
          <a:bodyPr>
            <a:noAutofit/>
          </a:bodyPr>
          <a:lstStyle/>
          <a:p>
            <a:pPr marL="457200" indent="-457200">
              <a:spcBef>
                <a:spcPts val="1200"/>
              </a:spcBef>
              <a:buFont typeface="+mj-lt"/>
              <a:buAutoNum type="arabicPeriod"/>
            </a:pPr>
            <a:r>
              <a:rPr lang="en-US" dirty="0">
                <a:solidFill>
                  <a:srgbClr val="107A13"/>
                </a:solidFill>
              </a:rPr>
              <a:t>What is the Washington Investment Trust?</a:t>
            </a:r>
          </a:p>
        </p:txBody>
      </p:sp>
      <p:sp>
        <p:nvSpPr>
          <p:cNvPr id="4" name="TextBox 3"/>
          <p:cNvSpPr txBox="1"/>
          <p:nvPr/>
        </p:nvSpPr>
        <p:spPr>
          <a:xfrm>
            <a:off x="863876" y="1676400"/>
            <a:ext cx="7111448"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t>The Washington Investment Trust is a public depository for state </a:t>
            </a:r>
            <a:r>
              <a:rPr lang="en-US" sz="2000" dirty="0" smtClean="0"/>
              <a:t>money </a:t>
            </a:r>
            <a:r>
              <a:rPr lang="en-US" sz="2000" dirty="0"/>
              <a:t>or funds and </a:t>
            </a:r>
            <a:r>
              <a:rPr lang="en-US" sz="2000" dirty="0" smtClean="0"/>
              <a:t>is authorized </a:t>
            </a:r>
            <a:r>
              <a:rPr lang="en-US" sz="2000" dirty="0"/>
              <a:t>to manage and invest state </a:t>
            </a:r>
            <a:r>
              <a:rPr lang="en-US" sz="2000" dirty="0" smtClean="0"/>
              <a:t>money </a:t>
            </a:r>
            <a:r>
              <a:rPr lang="en-US" sz="2000" dirty="0"/>
              <a:t>to facilitate infrastructure development programs. </a:t>
            </a:r>
            <a:r>
              <a:rPr lang="en-US" sz="2000" dirty="0"/>
              <a:t>It does not accept </a:t>
            </a:r>
            <a:r>
              <a:rPr lang="en-US" sz="2000" dirty="0" smtClean="0"/>
              <a:t>funds from </a:t>
            </a:r>
            <a:r>
              <a:rPr lang="en-US" sz="2000" dirty="0"/>
              <a:t>or dispense</a:t>
            </a:r>
            <a:r>
              <a:rPr lang="en-US" sz="2000" dirty="0" smtClean="0"/>
              <a:t> to ordinary citizens</a:t>
            </a:r>
            <a:r>
              <a:rPr lang="en-US" sz="2000" dirty="0"/>
              <a:t> </a:t>
            </a:r>
            <a:r>
              <a:rPr lang="en-US" sz="2000" dirty="0" smtClean="0"/>
              <a:t>or private businesses (see WA state Constitution in the slide 17)</a:t>
            </a:r>
            <a:endParaRPr lang="en-US" sz="2000" dirty="0"/>
          </a:p>
          <a:p>
            <a:endParaRPr lang="en-US" sz="2000" dirty="0"/>
          </a:p>
          <a:p>
            <a:pPr marL="342900" indent="-342900">
              <a:buFont typeface="Arial" panose="020B0604020202020204" pitchFamily="34" charset="0"/>
              <a:buChar char="•"/>
            </a:pPr>
            <a:r>
              <a:rPr lang="en-US" sz="2000" dirty="0"/>
              <a:t>It’s also named as a state co-operative public bank and accepts public funds from WA municipalities and </a:t>
            </a:r>
            <a:r>
              <a:rPr lang="en-US" sz="2000" dirty="0" smtClean="0"/>
              <a:t>their </a:t>
            </a:r>
            <a:r>
              <a:rPr lang="en-US" sz="2000" dirty="0"/>
              <a:t>political subdivisions. </a:t>
            </a:r>
          </a:p>
          <a:p>
            <a:endParaRPr lang="en-US" sz="2000" dirty="0"/>
          </a:p>
          <a:p>
            <a:pPr marL="342900" indent="-342900">
              <a:buFont typeface="Arial" panose="020B0604020202020204" pitchFamily="34" charset="0"/>
              <a:buChar char="•"/>
            </a:pPr>
            <a:r>
              <a:rPr lang="en-US" sz="2000" dirty="0"/>
              <a:t>WIT, unlike a commercial bank, would be owned by the people of Washington State and all proceeds would go back into the state general fund for Washington State infrastructure systems (1). </a:t>
            </a:r>
          </a:p>
        </p:txBody>
      </p:sp>
    </p:spTree>
    <p:extLst>
      <p:ext uri="{BB962C8B-B14F-4D97-AF65-F5344CB8AC3E}">
        <p14:creationId xmlns:p14="http://schemas.microsoft.com/office/powerpoint/2010/main" val="388862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609600"/>
            <a:ext cx="184731" cy="369332"/>
          </a:xfrm>
          <a:prstGeom prst="rect">
            <a:avLst/>
          </a:prstGeom>
          <a:noFill/>
        </p:spPr>
        <p:txBody>
          <a:bodyPr wrap="none" rtlCol="0">
            <a:spAutoFit/>
          </a:bodyPr>
          <a:lstStyle/>
          <a:p>
            <a:endParaRPr lang="en-US" dirty="0"/>
          </a:p>
        </p:txBody>
      </p:sp>
      <p:sp>
        <p:nvSpPr>
          <p:cNvPr id="4" name="TextBox 3"/>
          <p:cNvSpPr txBox="1"/>
          <p:nvPr/>
        </p:nvSpPr>
        <p:spPr>
          <a:xfrm>
            <a:off x="1981200" y="631794"/>
            <a:ext cx="5152373" cy="1077218"/>
          </a:xfrm>
          <a:prstGeom prst="rect">
            <a:avLst/>
          </a:prstGeom>
          <a:noFill/>
        </p:spPr>
        <p:txBody>
          <a:bodyPr wrap="none" rtlCol="0">
            <a:spAutoFit/>
          </a:bodyPr>
          <a:lstStyle/>
          <a:p>
            <a:r>
              <a:rPr lang="en-US" sz="3200" dirty="0">
                <a:solidFill>
                  <a:srgbClr val="107A13"/>
                </a:solidFill>
              </a:rPr>
              <a:t>2. Who will oversee the WIT? </a:t>
            </a:r>
          </a:p>
          <a:p>
            <a:endParaRPr lang="en-US" sz="3200" dirty="0">
              <a:solidFill>
                <a:srgbClr val="107A13"/>
              </a:solidFill>
            </a:endParaRPr>
          </a:p>
        </p:txBody>
      </p:sp>
      <p:sp>
        <p:nvSpPr>
          <p:cNvPr id="3" name="TextBox 2"/>
          <p:cNvSpPr txBox="1"/>
          <p:nvPr/>
        </p:nvSpPr>
        <p:spPr>
          <a:xfrm>
            <a:off x="1066800" y="1828800"/>
            <a:ext cx="7239000" cy="3785652"/>
          </a:xfrm>
          <a:prstGeom prst="rect">
            <a:avLst/>
          </a:prstGeom>
          <a:noFill/>
          <a:ln>
            <a:noFill/>
          </a:ln>
        </p:spPr>
        <p:txBody>
          <a:bodyPr wrap="square" rtlCol="0">
            <a:spAutoFit/>
          </a:bodyPr>
          <a:lstStyle/>
          <a:p>
            <a:pPr marL="342900" indent="-342900">
              <a:buFont typeface="Arial"/>
              <a:buChar char="•"/>
            </a:pPr>
            <a:r>
              <a:rPr lang="en-US" sz="2400" dirty="0"/>
              <a:t>A commission, comprised of 5 elected officials, will be the primary governing body.</a:t>
            </a:r>
          </a:p>
          <a:p>
            <a:pPr marL="800100" lvl="1" indent="-342900">
              <a:buFont typeface="Wingdings" charset="2"/>
              <a:buChar char="§"/>
            </a:pPr>
            <a:r>
              <a:rPr lang="en-US" sz="2400" dirty="0"/>
              <a:t>Governor</a:t>
            </a:r>
          </a:p>
          <a:p>
            <a:pPr marL="800100" lvl="1" indent="-342900">
              <a:buFont typeface="Wingdings" charset="2"/>
              <a:buChar char="§"/>
            </a:pPr>
            <a:r>
              <a:rPr lang="en-US" sz="2400" dirty="0"/>
              <a:t>Lieutenant Governor</a:t>
            </a:r>
          </a:p>
          <a:p>
            <a:pPr marL="800100" lvl="1" indent="-342900">
              <a:buFont typeface="Wingdings" charset="2"/>
              <a:buChar char="§"/>
            </a:pPr>
            <a:r>
              <a:rPr lang="en-US" sz="2400" dirty="0"/>
              <a:t>Attorney General</a:t>
            </a:r>
          </a:p>
          <a:p>
            <a:pPr marL="800100" lvl="1" indent="-342900">
              <a:buFont typeface="Wingdings" charset="2"/>
              <a:buChar char="§"/>
            </a:pPr>
            <a:r>
              <a:rPr lang="en-US" sz="2400" dirty="0"/>
              <a:t>State Treasurer</a:t>
            </a:r>
          </a:p>
          <a:p>
            <a:pPr marL="800100" lvl="1" indent="-342900">
              <a:buFont typeface="Wingdings" charset="2"/>
              <a:buChar char="§"/>
            </a:pPr>
            <a:r>
              <a:rPr lang="en-US" sz="2400" dirty="0"/>
              <a:t>State Auditor</a:t>
            </a:r>
          </a:p>
          <a:p>
            <a:pPr marL="342900" indent="-342900">
              <a:buFont typeface="Arial"/>
              <a:buChar char="•"/>
            </a:pPr>
            <a:r>
              <a:rPr lang="en-US" sz="2400" dirty="0"/>
              <a:t>The commission appoints the Trust president and 11 </a:t>
            </a:r>
            <a:r>
              <a:rPr lang="en-US" sz="2400" dirty="0" smtClean="0"/>
              <a:t> </a:t>
            </a:r>
            <a:r>
              <a:rPr lang="en-US" sz="2400" dirty="0"/>
              <a:t>advisory board members.</a:t>
            </a:r>
          </a:p>
          <a:p>
            <a:pPr marL="800100" lvl="1" indent="-342900">
              <a:buFont typeface="Arial"/>
              <a:buChar char="•"/>
            </a:pPr>
            <a:endParaRPr lang="en-US" sz="2400" dirty="0"/>
          </a:p>
        </p:txBody>
      </p:sp>
    </p:spTree>
    <p:extLst>
      <p:ext uri="{BB962C8B-B14F-4D97-AF65-F5344CB8AC3E}">
        <p14:creationId xmlns:p14="http://schemas.microsoft.com/office/powerpoint/2010/main" val="254736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685800"/>
            <a:ext cx="7467600" cy="1384995"/>
          </a:xfrm>
          <a:prstGeom prst="rect">
            <a:avLst/>
          </a:prstGeom>
          <a:noFill/>
        </p:spPr>
        <p:txBody>
          <a:bodyPr wrap="square" rtlCol="0">
            <a:spAutoFit/>
          </a:bodyPr>
          <a:lstStyle/>
          <a:p>
            <a:pPr>
              <a:spcBef>
                <a:spcPts val="1200"/>
              </a:spcBef>
            </a:pPr>
            <a:r>
              <a:rPr lang="en-US" sz="2800" dirty="0">
                <a:solidFill>
                  <a:srgbClr val="107A13"/>
                </a:solidFill>
              </a:rPr>
              <a:t>3. How would the WIT function differently from the use of </a:t>
            </a:r>
            <a:r>
              <a:rPr lang="en-US" sz="2800" dirty="0" smtClean="0">
                <a:solidFill>
                  <a:srgbClr val="107A13"/>
                </a:solidFill>
              </a:rPr>
              <a:t>private bank accounts </a:t>
            </a:r>
            <a:r>
              <a:rPr lang="en-US" sz="2800" dirty="0">
                <a:solidFill>
                  <a:srgbClr val="107A13"/>
                </a:solidFill>
              </a:rPr>
              <a:t>?</a:t>
            </a:r>
          </a:p>
          <a:p>
            <a:endParaRPr lang="en-US" sz="2800" dirty="0">
              <a:solidFill>
                <a:srgbClr val="107A13"/>
              </a:solidFill>
            </a:endParaRPr>
          </a:p>
        </p:txBody>
      </p:sp>
      <p:sp>
        <p:nvSpPr>
          <p:cNvPr id="2" name="TextBox 1"/>
          <p:cNvSpPr txBox="1"/>
          <p:nvPr/>
        </p:nvSpPr>
        <p:spPr>
          <a:xfrm>
            <a:off x="990600" y="2514600"/>
            <a:ext cx="7010400" cy="2308324"/>
          </a:xfrm>
          <a:prstGeom prst="rect">
            <a:avLst/>
          </a:prstGeom>
          <a:noFill/>
          <a:ln>
            <a:noFill/>
          </a:ln>
        </p:spPr>
        <p:txBody>
          <a:bodyPr wrap="square" rtlCol="0">
            <a:spAutoFit/>
          </a:bodyPr>
          <a:lstStyle/>
          <a:p>
            <a:r>
              <a:rPr lang="en-US" sz="2400" dirty="0"/>
              <a:t>Currently, commercial banks lend Washington State large amounts of money to fund state infrastructure programs, and the State is expected to pay back this money with interest. If the WIT were the lender instead, the interest accrued could go directly back to the State in the form of income, rather than expense.</a:t>
            </a:r>
          </a:p>
        </p:txBody>
      </p:sp>
    </p:spTree>
    <p:extLst>
      <p:ext uri="{BB962C8B-B14F-4D97-AF65-F5344CB8AC3E}">
        <p14:creationId xmlns:p14="http://schemas.microsoft.com/office/powerpoint/2010/main" val="108951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79145"/>
            <a:ext cx="7848600" cy="1077218"/>
          </a:xfrm>
          <a:prstGeom prst="rect">
            <a:avLst/>
          </a:prstGeom>
          <a:noFill/>
        </p:spPr>
        <p:txBody>
          <a:bodyPr wrap="square" rtlCol="0">
            <a:spAutoFit/>
          </a:bodyPr>
          <a:lstStyle/>
          <a:p>
            <a:pPr>
              <a:spcBef>
                <a:spcPts val="1200"/>
              </a:spcBef>
            </a:pPr>
            <a:r>
              <a:rPr lang="en-US" sz="3200" dirty="0">
                <a:solidFill>
                  <a:srgbClr val="107A13"/>
                </a:solidFill>
              </a:rPr>
              <a:t>4. What benefits will WIT bring to the people of Washington?</a:t>
            </a:r>
            <a:endParaRPr lang="en-US" sz="3200" dirty="0">
              <a:solidFill>
                <a:srgbClr val="FF0000"/>
              </a:solidFill>
            </a:endParaRPr>
          </a:p>
        </p:txBody>
      </p:sp>
      <p:sp>
        <p:nvSpPr>
          <p:cNvPr id="2" name="TextBox 1"/>
          <p:cNvSpPr txBox="1"/>
          <p:nvPr/>
        </p:nvSpPr>
        <p:spPr>
          <a:xfrm>
            <a:off x="457200" y="2303145"/>
            <a:ext cx="7924799" cy="3185487"/>
          </a:xfrm>
          <a:prstGeom prst="rect">
            <a:avLst/>
          </a:prstGeom>
          <a:noFill/>
        </p:spPr>
        <p:txBody>
          <a:bodyPr wrap="square" rtlCol="0">
            <a:spAutoFit/>
          </a:bodyPr>
          <a:lstStyle/>
          <a:p>
            <a:pPr marL="800100" lvl="1" indent="-342900">
              <a:spcBef>
                <a:spcPts val="600"/>
              </a:spcBef>
              <a:buFont typeface="Arial" panose="020B0604020202020204" pitchFamily="34" charset="0"/>
              <a:buChar char="•"/>
            </a:pPr>
            <a:r>
              <a:rPr lang="en-US" sz="2400" dirty="0"/>
              <a:t>WIT would increase public financing capacity by utilizing </a:t>
            </a:r>
            <a:r>
              <a:rPr lang="en-US" sz="2400" dirty="0" smtClean="0"/>
              <a:t>produced revenue </a:t>
            </a:r>
            <a:r>
              <a:rPr lang="en-US" sz="2400" dirty="0"/>
              <a:t>without raising taxes</a:t>
            </a:r>
            <a:r>
              <a:rPr lang="en-US" sz="2400" dirty="0" smtClean="0"/>
              <a:t>.</a:t>
            </a:r>
            <a:endParaRPr lang="en-US" sz="2400" dirty="0"/>
          </a:p>
          <a:p>
            <a:pPr marL="800100" lvl="1" indent="-342900">
              <a:spcBef>
                <a:spcPts val="600"/>
              </a:spcBef>
              <a:buFont typeface="Arial" panose="020B0604020202020204" pitchFamily="34" charset="0"/>
              <a:buChar char="•"/>
            </a:pPr>
            <a:r>
              <a:rPr lang="en-US" sz="2400" dirty="0"/>
              <a:t>It </a:t>
            </a:r>
            <a:r>
              <a:rPr lang="en-US" sz="2400" dirty="0" smtClean="0"/>
              <a:t>would enable </a:t>
            </a:r>
            <a:r>
              <a:rPr lang="en-US" sz="2400" b="1" dirty="0"/>
              <a:t>comprehensive</a:t>
            </a:r>
            <a:r>
              <a:rPr lang="en-US" sz="2400" dirty="0"/>
              <a:t> economic </a:t>
            </a:r>
            <a:r>
              <a:rPr lang="en-US" sz="2400" dirty="0" smtClean="0"/>
              <a:t>development</a:t>
            </a:r>
            <a:endParaRPr lang="en-US" sz="2400" dirty="0"/>
          </a:p>
          <a:p>
            <a:pPr marL="800100" lvl="1" indent="-342900">
              <a:spcBef>
                <a:spcPts val="600"/>
              </a:spcBef>
              <a:buFont typeface="Arial" panose="020B0604020202020204" pitchFamily="34" charset="0"/>
              <a:buChar char="•"/>
            </a:pPr>
            <a:r>
              <a:rPr lang="en-US" sz="2400" dirty="0" smtClean="0"/>
              <a:t>It would enable </a:t>
            </a:r>
            <a:r>
              <a:rPr lang="en-US" sz="2400" dirty="0"/>
              <a:t>the state to approach public infrastructure needs with a long-term perspective</a:t>
            </a:r>
          </a:p>
          <a:p>
            <a:pPr marL="1257300" lvl="2" indent="-342900">
              <a:spcBef>
                <a:spcPts val="600"/>
              </a:spcBef>
              <a:buFont typeface="Wingdings" charset="2"/>
              <a:buChar char="§"/>
            </a:pPr>
            <a:r>
              <a:rPr lang="en-US" sz="2400" dirty="0" smtClean="0"/>
              <a:t>It would take </a:t>
            </a:r>
            <a:r>
              <a:rPr lang="en-US" sz="2400" dirty="0"/>
              <a:t>some of the guesswork out of the lending/borrowing actions taken.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13148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15007</TotalTime>
  <Words>765</Words>
  <Application>Microsoft Office PowerPoint</Application>
  <PresentationFormat>On-screen Show (4:3)</PresentationFormat>
  <Paragraphs>67</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 A State Owned Public Co-operative Bank, Review of SB5995, Washington Investment Trust</vt:lpstr>
      <vt:lpstr>Mission of the Taskforce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 State Constitution</vt:lpstr>
      <vt:lpstr>Questions and Comments</vt:lpstr>
    </vt:vector>
  </TitlesOfParts>
  <Company>Ball Aerospace &amp; Technologies Corp.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Investment Trust Public Bank</dc:title>
  <dc:creator>Physicist</dc:creator>
  <cp:lastModifiedBy>Toyoko Tsukuda</cp:lastModifiedBy>
  <cp:revision>116</cp:revision>
  <cp:lastPrinted>2019-06-06T16:06:41Z</cp:lastPrinted>
  <dcterms:created xsi:type="dcterms:W3CDTF">2019-04-21T04:04:42Z</dcterms:created>
  <dcterms:modified xsi:type="dcterms:W3CDTF">2019-06-14T19:54:54Z</dcterms:modified>
</cp:coreProperties>
</file>