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16" r:id="rId1"/>
  </p:sldMasterIdLst>
  <p:notesMasterIdLst>
    <p:notesMasterId r:id="rId112"/>
  </p:notesMasterIdLst>
  <p:handoutMasterIdLst>
    <p:handoutMasterId r:id="rId113"/>
  </p:handoutMasterIdLst>
  <p:sldIdLst>
    <p:sldId id="517" r:id="rId2"/>
    <p:sldId id="516" r:id="rId3"/>
    <p:sldId id="519" r:id="rId4"/>
    <p:sldId id="257" r:id="rId5"/>
    <p:sldId id="521" r:id="rId6"/>
    <p:sldId id="522" r:id="rId7"/>
    <p:sldId id="523" r:id="rId8"/>
    <p:sldId id="525" r:id="rId9"/>
    <p:sldId id="526" r:id="rId10"/>
    <p:sldId id="527" r:id="rId11"/>
    <p:sldId id="529" r:id="rId12"/>
    <p:sldId id="531" r:id="rId13"/>
    <p:sldId id="532" r:id="rId14"/>
    <p:sldId id="530" r:id="rId15"/>
    <p:sldId id="533" r:id="rId16"/>
    <p:sldId id="496" r:id="rId17"/>
    <p:sldId id="535" r:id="rId18"/>
    <p:sldId id="477" r:id="rId19"/>
    <p:sldId id="536" r:id="rId20"/>
    <p:sldId id="537" r:id="rId21"/>
    <p:sldId id="538" r:id="rId22"/>
    <p:sldId id="539" r:id="rId23"/>
    <p:sldId id="540" r:id="rId24"/>
    <p:sldId id="541" r:id="rId25"/>
    <p:sldId id="542" r:id="rId26"/>
    <p:sldId id="543" r:id="rId27"/>
    <p:sldId id="296" r:id="rId28"/>
    <p:sldId id="544" r:id="rId29"/>
    <p:sldId id="545" r:id="rId30"/>
    <p:sldId id="497" r:id="rId31"/>
    <p:sldId id="297" r:id="rId32"/>
    <p:sldId id="548" r:id="rId33"/>
    <p:sldId id="549" r:id="rId34"/>
    <p:sldId id="583" r:id="rId35"/>
    <p:sldId id="582" r:id="rId36"/>
    <p:sldId id="347" r:id="rId37"/>
    <p:sldId id="580" r:id="rId38"/>
    <p:sldId id="579" r:id="rId39"/>
    <p:sldId id="578" r:id="rId40"/>
    <p:sldId id="577" r:id="rId41"/>
    <p:sldId id="376" r:id="rId42"/>
    <p:sldId id="576" r:id="rId43"/>
    <p:sldId id="575" r:id="rId44"/>
    <p:sldId id="574" r:id="rId45"/>
    <p:sldId id="573" r:id="rId46"/>
    <p:sldId id="572" r:id="rId47"/>
    <p:sldId id="571" r:id="rId48"/>
    <p:sldId id="570" r:id="rId49"/>
    <p:sldId id="585" r:id="rId50"/>
    <p:sldId id="568" r:id="rId51"/>
    <p:sldId id="588" r:id="rId52"/>
    <p:sldId id="563" r:id="rId53"/>
    <p:sldId id="552" r:id="rId54"/>
    <p:sldId id="551" r:id="rId55"/>
    <p:sldId id="550" r:id="rId56"/>
    <p:sldId id="553" r:id="rId57"/>
    <p:sldId id="554" r:id="rId58"/>
    <p:sldId id="586" r:id="rId59"/>
    <p:sldId id="597" r:id="rId60"/>
    <p:sldId id="503" r:id="rId61"/>
    <p:sldId id="566" r:id="rId62"/>
    <p:sldId id="595" r:id="rId63"/>
    <p:sldId id="590" r:id="rId64"/>
    <p:sldId id="480" r:id="rId65"/>
    <p:sldId id="387" r:id="rId66"/>
    <p:sldId id="390" r:id="rId67"/>
    <p:sldId id="302" r:id="rId68"/>
    <p:sldId id="326" r:id="rId69"/>
    <p:sldId id="592" r:id="rId70"/>
    <p:sldId id="587" r:id="rId71"/>
    <p:sldId id="593" r:id="rId72"/>
    <p:sldId id="559" r:id="rId73"/>
    <p:sldId id="560" r:id="rId74"/>
    <p:sldId id="561" r:id="rId75"/>
    <p:sldId id="562" r:id="rId76"/>
    <p:sldId id="401" r:id="rId77"/>
    <p:sldId id="558" r:id="rId78"/>
    <p:sldId id="283" r:id="rId79"/>
    <p:sldId id="454" r:id="rId80"/>
    <p:sldId id="466" r:id="rId81"/>
    <p:sldId id="467" r:id="rId82"/>
    <p:sldId id="470" r:id="rId83"/>
    <p:sldId id="528" r:id="rId84"/>
    <p:sldId id="474" r:id="rId85"/>
    <p:sldId id="493" r:id="rId86"/>
    <p:sldId id="494" r:id="rId87"/>
    <p:sldId id="308" r:id="rId88"/>
    <p:sldId id="307" r:id="rId89"/>
    <p:sldId id="407" r:id="rId90"/>
    <p:sldId id="403" r:id="rId91"/>
    <p:sldId id="565" r:id="rId92"/>
    <p:sldId id="515" r:id="rId93"/>
    <p:sldId id="367" r:id="rId94"/>
    <p:sldId id="404" r:id="rId95"/>
    <p:sldId id="486" r:id="rId96"/>
    <p:sldId id="445" r:id="rId97"/>
    <p:sldId id="446" r:id="rId98"/>
    <p:sldId id="262" r:id="rId99"/>
    <p:sldId id="598" r:id="rId100"/>
    <p:sldId id="599" r:id="rId101"/>
    <p:sldId id="343" r:id="rId102"/>
    <p:sldId id="344" r:id="rId103"/>
    <p:sldId id="345" r:id="rId104"/>
    <p:sldId id="391" r:id="rId105"/>
    <p:sldId id="435" r:id="rId106"/>
    <p:sldId id="436" r:id="rId107"/>
    <p:sldId id="449" r:id="rId108"/>
    <p:sldId id="398" r:id="rId109"/>
    <p:sldId id="399" r:id="rId110"/>
    <p:sldId id="434" r:id="rId1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92"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77F4"/>
    <a:srgbClr val="5FB7E5"/>
    <a:srgbClr val="F0CB6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265" autoAdjust="0"/>
    <p:restoredTop sz="84288" autoAdjust="0"/>
  </p:normalViewPr>
  <p:slideViewPr>
    <p:cSldViewPr snapToGrid="0" snapToObjects="1">
      <p:cViewPr>
        <p:scale>
          <a:sx n="90" d="100"/>
          <a:sy n="90" d="100"/>
        </p:scale>
        <p:origin x="384" y="144"/>
      </p:cViewPr>
      <p:guideLst>
        <p:guide orient="horz" pos="2160"/>
        <p:guide pos="3792"/>
      </p:guideLst>
    </p:cSldViewPr>
  </p:slideViewPr>
  <p:notesTextViewPr>
    <p:cViewPr>
      <p:scale>
        <a:sx n="100" d="100"/>
        <a:sy n="100" d="100"/>
      </p:scale>
      <p:origin x="0" y="0"/>
    </p:cViewPr>
  </p:notesTextViewPr>
  <p:sorterViewPr>
    <p:cViewPr>
      <p:scale>
        <a:sx n="82" d="100"/>
        <a:sy n="82" d="100"/>
      </p:scale>
      <p:origin x="0" y="-39624"/>
    </p:cViewPr>
  </p:sorterViewPr>
  <p:notesViewPr>
    <p:cSldViewPr snapToGrid="0" snapToObjects="1" showGuides="1">
      <p:cViewPr varScale="1">
        <p:scale>
          <a:sx n="82" d="100"/>
          <a:sy n="82" d="100"/>
        </p:scale>
        <p:origin x="3936" y="1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slide" Target="slides/slide109.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slide" Target="slides/slide110.xml"/><Relationship Id="rId112" Type="http://schemas.openxmlformats.org/officeDocument/2006/relationships/notesMaster" Target="notesMasters/notesMaster1.xml"/><Relationship Id="rId113" Type="http://schemas.openxmlformats.org/officeDocument/2006/relationships/handoutMaster" Target="handoutMasters/handoutMaster1.xml"/><Relationship Id="rId114" Type="http://schemas.openxmlformats.org/officeDocument/2006/relationships/presProps" Target="presProps.xml"/><Relationship Id="rId115" Type="http://schemas.openxmlformats.org/officeDocument/2006/relationships/viewProps" Target="viewProps.xml"/><Relationship Id="rId116" Type="http://schemas.openxmlformats.org/officeDocument/2006/relationships/theme" Target="theme/theme1.xml"/><Relationship Id="rId11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Users\ALISON'S%20STUFF\Other%20nonprofit%20and%20volunteer\LWVWA%20-%20nonbook\Reapportionment%20&amp;%20Redistricting\2018%2011%20Presentations%20Nov%202018\Census%20Research\Census%20Bureau%20Budget%20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Sheet1!$A$16</c:f>
              <c:strCache>
                <c:ptCount val="1"/>
                <c:pt idx="0">
                  <c:v>Cost ($B)</c:v>
                </c:pt>
              </c:strCache>
            </c:strRef>
          </c:tx>
          <c:spPr>
            <a:solidFill>
              <a:schemeClr val="tx2">
                <a:lumMod val="60000"/>
                <a:lumOff val="40000"/>
              </a:schemeClr>
            </a:solidFill>
            <a:ln>
              <a:noFill/>
            </a:ln>
            <a:effectLst/>
          </c:spPr>
          <c:invertIfNegative val="0"/>
          <c:dPt>
            <c:idx val="5"/>
            <c:invertIfNegative val="0"/>
            <c:bubble3D val="0"/>
            <c:spPr>
              <a:solidFill>
                <a:srgbClr val="C00000"/>
              </a:solidFill>
              <a:ln>
                <a:noFill/>
              </a:ln>
              <a:effectLst/>
            </c:spPr>
            <c:extLst xmlns:c16r2="http://schemas.microsoft.com/office/drawing/2015/06/chart">
              <c:ext xmlns:c16="http://schemas.microsoft.com/office/drawing/2014/chart" uri="{C3380CC4-5D6E-409C-BE32-E72D297353CC}">
                <c16:uniqueId val="{00000001-F918-49A0-9E53-F091A89C4C93}"/>
              </c:ext>
            </c:extLst>
          </c:dPt>
          <c:dPt>
            <c:idx val="6"/>
            <c:invertIfNegative val="0"/>
            <c:bubble3D val="0"/>
            <c:spPr>
              <a:solidFill>
                <a:srgbClr val="00B050"/>
              </a:solidFill>
              <a:ln>
                <a:noFill/>
              </a:ln>
              <a:effectLst/>
            </c:spPr>
            <c:extLst xmlns:c16r2="http://schemas.microsoft.com/office/drawing/2015/06/chart">
              <c:ext xmlns:c16="http://schemas.microsoft.com/office/drawing/2014/chart" uri="{C3380CC4-5D6E-409C-BE32-E72D297353CC}">
                <c16:uniqueId val="{00000003-F918-49A0-9E53-F091A89C4C93}"/>
              </c:ext>
            </c:extLst>
          </c:dPt>
          <c:dPt>
            <c:idx val="7"/>
            <c:invertIfNegative val="0"/>
            <c:bubble3D val="0"/>
            <c:spPr>
              <a:solidFill>
                <a:srgbClr val="FFC000"/>
              </a:solidFill>
              <a:ln>
                <a:noFill/>
              </a:ln>
              <a:effectLst/>
            </c:spPr>
            <c:extLst xmlns:c16r2="http://schemas.microsoft.com/office/drawing/2015/06/chart">
              <c:ext xmlns:c16="http://schemas.microsoft.com/office/drawing/2014/chart" uri="{C3380CC4-5D6E-409C-BE32-E72D297353CC}">
                <c16:uniqueId val="{00000005-F918-49A0-9E53-F091A89C4C93}"/>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Sheet1!$B$15:$I$15</c:f>
              <c:strCache>
                <c:ptCount val="8"/>
                <c:pt idx="0">
                  <c:v>1970</c:v>
                </c:pt>
                <c:pt idx="1">
                  <c:v>1980</c:v>
                </c:pt>
                <c:pt idx="2">
                  <c:v>1990</c:v>
                </c:pt>
                <c:pt idx="3">
                  <c:v>2000</c:v>
                </c:pt>
                <c:pt idx="4">
                  <c:v>2010</c:v>
                </c:pt>
                <c:pt idx="5">
                  <c:v>2020 Trad</c:v>
                </c:pt>
                <c:pt idx="6">
                  <c:v>2020 Innov</c:v>
                </c:pt>
                <c:pt idx="7">
                  <c:v>2020 Current</c:v>
                </c:pt>
              </c:strCache>
            </c:strRef>
          </c:cat>
          <c:val>
            <c:numRef>
              <c:f>Sheet1!$B$16:$I$16</c:f>
              <c:numCache>
                <c:formatCode>0.0</c:formatCode>
                <c:ptCount val="8"/>
                <c:pt idx="0">
                  <c:v>1.1</c:v>
                </c:pt>
                <c:pt idx="1">
                  <c:v>3.0</c:v>
                </c:pt>
                <c:pt idx="2">
                  <c:v>4.7</c:v>
                </c:pt>
                <c:pt idx="3">
                  <c:v>9.4</c:v>
                </c:pt>
                <c:pt idx="4">
                  <c:v>12.3</c:v>
                </c:pt>
                <c:pt idx="5">
                  <c:v>17.9</c:v>
                </c:pt>
                <c:pt idx="6">
                  <c:v>12.5</c:v>
                </c:pt>
                <c:pt idx="7">
                  <c:v>15.6</c:v>
                </c:pt>
              </c:numCache>
            </c:numRef>
          </c:val>
          <c:extLst xmlns:c16r2="http://schemas.microsoft.com/office/drawing/2015/06/chart">
            <c:ext xmlns:c16="http://schemas.microsoft.com/office/drawing/2014/chart" uri="{C3380CC4-5D6E-409C-BE32-E72D297353CC}">
              <c16:uniqueId val="{00000006-F918-49A0-9E53-F091A89C4C93}"/>
            </c:ext>
          </c:extLst>
        </c:ser>
        <c:dLbls>
          <c:showLegendKey val="0"/>
          <c:showVal val="0"/>
          <c:showCatName val="0"/>
          <c:showSerName val="0"/>
          <c:showPercent val="0"/>
          <c:showBubbleSize val="0"/>
        </c:dLbls>
        <c:gapWidth val="31"/>
        <c:axId val="-628254480"/>
        <c:axId val="-650457520"/>
      </c:barChart>
      <c:catAx>
        <c:axId val="-628254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0457520"/>
        <c:crosses val="autoZero"/>
        <c:auto val="1"/>
        <c:lblAlgn val="ctr"/>
        <c:lblOffset val="100"/>
        <c:noMultiLvlLbl val="0"/>
      </c:catAx>
      <c:valAx>
        <c:axId val="-65045752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8254480"/>
        <c:crosses val="autoZero"/>
        <c:crossBetween val="between"/>
      </c:valAx>
      <c:dTable>
        <c:showHorzBorder val="1"/>
        <c:showVertBorder val="1"/>
        <c:showOutline val="1"/>
        <c:showKeys val="1"/>
        <c:spPr>
          <a:noFill/>
          <a:ln w="9525" cap="flat" cmpd="sng" algn="ctr">
            <a:solidFill>
              <a:schemeClr val="tx1"/>
            </a:solidFill>
            <a:round/>
          </a:ln>
          <a:effectLst/>
        </c:spPr>
        <c:txPr>
          <a:bodyPr rot="0" spcFirstLastPara="1" vertOverflow="ellipsis" vert="horz" wrap="square" anchor="ctr" anchorCtr="1"/>
          <a:lstStyle/>
          <a:p>
            <a:pPr rtl="0">
              <a:defRPr sz="1600" b="1"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73628C-9B99-0A45-A2F0-800E3CDBDEDB}" type="datetimeFigureOut">
              <a:rPr lang="en-US" smtClean="0"/>
              <a:t>10/22/19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1BB3FB-8B4B-6042-B2D2-F380CB39FFD3}" type="slidenum">
              <a:rPr lang="en-US" smtClean="0"/>
              <a:t>‹#›</a:t>
            </a:fld>
            <a:endParaRPr lang="en-US"/>
          </a:p>
        </p:txBody>
      </p:sp>
    </p:spTree>
    <p:extLst>
      <p:ext uri="{BB962C8B-B14F-4D97-AF65-F5344CB8AC3E}">
        <p14:creationId xmlns:p14="http://schemas.microsoft.com/office/powerpoint/2010/main" val="8089832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9AB0A0-940A-E94B-A972-BEE68714F70D}" type="datetimeFigureOut">
              <a:rPr lang="en-US" smtClean="0"/>
              <a:t>10/22/19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AC367C-D2AE-074E-8441-9F2631729974}" type="slidenum">
              <a:rPr lang="en-US" smtClean="0"/>
              <a:t>‹#›</a:t>
            </a:fld>
            <a:endParaRPr lang="en-US"/>
          </a:p>
        </p:txBody>
      </p:sp>
    </p:spTree>
    <p:extLst>
      <p:ext uri="{BB962C8B-B14F-4D97-AF65-F5344CB8AC3E}">
        <p14:creationId xmlns:p14="http://schemas.microsoft.com/office/powerpoint/2010/main" val="4177913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s://www.census.gov/history/www/reference/privacy_confidentiality/"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cf.dcd.uscourts.gov/cgi-bin/show_public_doc?2010cv0651-83" TargetMode="External"/><Relationship Id="rId4" Type="http://schemas.openxmlformats.org/officeDocument/2006/relationships/hyperlink" Target="http://www.cadc.uscourts.gov/internet/opinions.nsf/D79C82694E572B4D85257A02004EC903/$file/11-5256-1374370.pdf" TargetMode="External"/><Relationship Id="rId5" Type="http://schemas.openxmlformats.org/officeDocument/2006/relationships/hyperlink" Target="http://www.supremecourt.gov/opinions/12pdf/12-96_6k47.pdf" TargetMode="External"/><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 Id="rId3" Type="http://schemas.openxmlformats.org/officeDocument/2006/relationships/hyperlink" Target="https://www.prisonersofthecensus.org/solutions.html"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 Id="rId3" Type="http://schemas.openxmlformats.org/officeDocument/2006/relationships/hyperlink" Target="https://www.law.cornell.edu/supremecourt/text/328/549"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ballotpedia.org/Democratic_Party" TargetMode="External"/><Relationship Id="rId4" Type="http://schemas.openxmlformats.org/officeDocument/2006/relationships/hyperlink" Target="https://ballotpedia.org/Republican_Party" TargetMode="External"/><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 Id="rId3" Type="http://schemas.openxmlformats.org/officeDocument/2006/relationships/hyperlink" Target="mailto:salmeida@palwv.org"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ballotpedia.org/Redistricting_in_Florida#cite_note-where-23" TargetMode="External"/><Relationship Id="rId4" Type="http://schemas.openxmlformats.org/officeDocument/2006/relationships/hyperlink" Target="https://ballotpedia.org/Redistricting_in_Florida#cite_note-fairvotedefinitions-24" TargetMode="External"/><Relationship Id="rId5" Type="http://schemas.openxmlformats.org/officeDocument/2006/relationships/hyperlink" Target="https://ballotpedia.org/United_States_Supreme_Court" TargetMode="External"/><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 Id="rId3" Type="http://schemas.openxmlformats.org/officeDocument/2006/relationships/hyperlink" Target="http://forum.lwv.org/category/member-resources/council-and-convention/convention-2016" TargetMode="Externa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s://www.nytimes.com/2017/06/11/us/puerto-ricans-vote-on-the-question-of-statehood.html" TargetMode="Externa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Introduce</a:t>
            </a:r>
          </a:p>
          <a:p>
            <a:pPr marL="228600" indent="-228600">
              <a:buAutoNum type="arabicPeriod"/>
            </a:pPr>
            <a:r>
              <a:rPr lang="en-US" baseline="0" dirty="0"/>
              <a:t>Presenter</a:t>
            </a:r>
          </a:p>
          <a:p>
            <a:pPr marL="228600" indent="-228600">
              <a:buAutoNum type="arabicPeriod"/>
            </a:pPr>
            <a:r>
              <a:rPr lang="en-US" baseline="0" dirty="0"/>
              <a:t>League Leadership if any in attendance</a:t>
            </a:r>
          </a:p>
          <a:p>
            <a:pPr marL="228600" indent="-228600">
              <a:buAutoNum type="arabicPeriod"/>
            </a:pPr>
            <a:r>
              <a:rPr lang="en-US" baseline="0" dirty="0"/>
              <a:t>Elected Officials</a:t>
            </a:r>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1</a:t>
            </a:fld>
            <a:endParaRPr lang="en-US"/>
          </a:p>
        </p:txBody>
      </p:sp>
    </p:spTree>
    <p:extLst>
      <p:ext uri="{BB962C8B-B14F-4D97-AF65-F5344CB8AC3E}">
        <p14:creationId xmlns:p14="http://schemas.microsoft.com/office/powerpoint/2010/main" val="1970687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10</a:t>
            </a:fld>
            <a:endParaRPr lang="en-US"/>
          </a:p>
        </p:txBody>
      </p:sp>
    </p:spTree>
    <p:extLst>
      <p:ext uri="{BB962C8B-B14F-4D97-AF65-F5344CB8AC3E}">
        <p14:creationId xmlns:p14="http://schemas.microsoft.com/office/powerpoint/2010/main" val="1835475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11</a:t>
            </a:fld>
            <a:endParaRPr lang="en-US"/>
          </a:p>
        </p:txBody>
      </p:sp>
    </p:spTree>
    <p:extLst>
      <p:ext uri="{BB962C8B-B14F-4D97-AF65-F5344CB8AC3E}">
        <p14:creationId xmlns:p14="http://schemas.microsoft.com/office/powerpoint/2010/main" val="2177508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1950 census form asked where respondents were born and whether they were naturalized.</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In 2016, we tested changes to questions on 10 topics,” said Victoria </a:t>
            </a:r>
            <a:r>
              <a:rPr lang="en-US" dirty="0" err="1"/>
              <a:t>Velkoff</a:t>
            </a:r>
            <a:r>
              <a:rPr lang="en-US" dirty="0"/>
              <a:t>, chief for survey of the American Community Survey Office. “This test is a critical step to make the ACS questions current and easy to answer.”</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content test looked at changes to these subjects:</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Telephone Service</a:t>
            </a:r>
          </a:p>
          <a:p>
            <a:r>
              <a:rPr lang="en-US" sz="1200" b="0" i="0" kern="1200" dirty="0">
                <a:solidFill>
                  <a:schemeClr val="tx1"/>
                </a:solidFill>
                <a:effectLst/>
                <a:latin typeface="+mn-lt"/>
                <a:ea typeface="+mn-ea"/>
                <a:cs typeface="+mn-cs"/>
              </a:rPr>
              <a:t>Computer and Internet Use</a:t>
            </a:r>
          </a:p>
          <a:p>
            <a:r>
              <a:rPr lang="en-US" sz="1200" b="0" i="0" kern="1200" dirty="0">
                <a:solidFill>
                  <a:schemeClr val="tx1"/>
                </a:solidFill>
                <a:effectLst/>
                <a:latin typeface="+mn-lt"/>
                <a:ea typeface="+mn-ea"/>
                <a:cs typeface="+mn-cs"/>
              </a:rPr>
              <a:t>Health Insurance</a:t>
            </a:r>
          </a:p>
          <a:p>
            <a:r>
              <a:rPr lang="en-US" sz="1200" b="0" i="0" kern="1200" dirty="0">
                <a:solidFill>
                  <a:schemeClr val="tx1"/>
                </a:solidFill>
                <a:effectLst/>
                <a:latin typeface="+mn-lt"/>
                <a:ea typeface="+mn-ea"/>
                <a:cs typeface="+mn-cs"/>
              </a:rPr>
              <a:t>Journey to Work</a:t>
            </a:r>
          </a:p>
          <a:p>
            <a:r>
              <a:rPr lang="en-US" sz="1200" b="0" i="0" kern="1200" dirty="0">
                <a:solidFill>
                  <a:schemeClr val="tx1"/>
                </a:solidFill>
                <a:effectLst/>
                <a:latin typeface="+mn-lt"/>
                <a:ea typeface="+mn-ea"/>
                <a:cs typeface="+mn-cs"/>
              </a:rPr>
              <a:t>Weeks Worked</a:t>
            </a:r>
          </a:p>
          <a:p>
            <a:r>
              <a:rPr lang="en-US" sz="1200" b="0" i="0" kern="1200" dirty="0">
                <a:solidFill>
                  <a:schemeClr val="tx1"/>
                </a:solidFill>
                <a:effectLst/>
                <a:latin typeface="+mn-lt"/>
                <a:ea typeface="+mn-ea"/>
                <a:cs typeface="+mn-cs"/>
              </a:rPr>
              <a:t>Class of Worker</a:t>
            </a:r>
          </a:p>
          <a:p>
            <a:r>
              <a:rPr lang="en-US" sz="1200" b="0" i="0" kern="1200" dirty="0">
                <a:solidFill>
                  <a:schemeClr val="tx1"/>
                </a:solidFill>
                <a:effectLst/>
                <a:latin typeface="+mn-lt"/>
                <a:ea typeface="+mn-ea"/>
                <a:cs typeface="+mn-cs"/>
              </a:rPr>
              <a:t>Industry and Occupation</a:t>
            </a:r>
          </a:p>
          <a:p>
            <a:r>
              <a:rPr lang="en-US" sz="1200" b="0" i="0" kern="1200" dirty="0">
                <a:solidFill>
                  <a:schemeClr val="tx1"/>
                </a:solidFill>
                <a:effectLst/>
                <a:latin typeface="+mn-lt"/>
                <a:ea typeface="+mn-ea"/>
                <a:cs typeface="+mn-cs"/>
              </a:rPr>
              <a:t>Retirement Income</a:t>
            </a:r>
          </a:p>
          <a:p>
            <a:r>
              <a:rPr lang="en-US" sz="1200" b="0" i="0" kern="1200" dirty="0">
                <a:solidFill>
                  <a:schemeClr val="tx1"/>
                </a:solidFill>
                <a:effectLst/>
                <a:latin typeface="+mn-lt"/>
                <a:ea typeface="+mn-ea"/>
                <a:cs typeface="+mn-cs"/>
              </a:rPr>
              <a:t>Relationship</a:t>
            </a:r>
          </a:p>
          <a:p>
            <a:r>
              <a:rPr lang="en-US" sz="1200" b="0" i="0" kern="1200" dirty="0">
                <a:solidFill>
                  <a:schemeClr val="tx1"/>
                </a:solidFill>
                <a:effectLst/>
                <a:latin typeface="+mn-lt"/>
                <a:ea typeface="+mn-ea"/>
                <a:cs typeface="+mn-cs"/>
              </a:rPr>
              <a:t>Race and Hispanic Origin</a:t>
            </a:r>
          </a:p>
          <a:p>
            <a:r>
              <a:rPr lang="en-US" sz="1200" b="0" i="0" kern="1200" dirty="0">
                <a:solidFill>
                  <a:schemeClr val="tx1"/>
                </a:solidFill>
                <a:effectLst/>
                <a:latin typeface="+mn-lt"/>
                <a:ea typeface="+mn-ea"/>
                <a:cs typeface="+mn-cs"/>
              </a:rPr>
              <a:t>If approved, the Census Bureau will implement these proposed changes in January 2019. See highlights of the testing and outcome for selected topics in the sections below.</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Census Bureau is </a:t>
            </a:r>
            <a:r>
              <a:rPr lang="en-US" sz="1200" b="0" i="0" u="none" strike="noStrike" kern="1200" dirty="0">
                <a:solidFill>
                  <a:schemeClr val="tx1"/>
                </a:solidFill>
                <a:effectLst/>
                <a:latin typeface="+mn-lt"/>
                <a:ea typeface="+mn-ea"/>
                <a:cs typeface="+mn-cs"/>
                <a:hlinkClick r:id="rId3"/>
              </a:rPr>
              <a:t>legally required to keep answers confidential</a:t>
            </a:r>
            <a:r>
              <a:rPr lang="en-US" sz="1200" b="0" i="0" kern="1200" dirty="0">
                <a:solidFill>
                  <a:schemeClr val="tx1"/>
                </a:solidFill>
                <a:effectLst/>
                <a:latin typeface="+mn-lt"/>
                <a:ea typeface="+mn-ea"/>
                <a:cs typeface="+mn-cs"/>
              </a:rPr>
              <a:t>, even from the FBI and other government entities. That means it isn't allowed to release data identifying an individual. But federal agencies and researchers can request census information on specific population groups.)</a:t>
            </a:r>
          </a:p>
          <a:p>
            <a:endParaRPr lang="en-US" sz="1200" b="0" i="0" kern="1200" dirty="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t>Critical step to make questions current and easy to answer</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dirty="0"/>
              <a:t>Experts know question will hurt response &amp; accuracy</a:t>
            </a:r>
          </a:p>
          <a:p>
            <a:pPr lvl="1"/>
            <a:r>
              <a:rPr lang="en-US" dirty="0"/>
              <a:t>17 states, DC 6 cities </a:t>
            </a:r>
            <a:r>
              <a:rPr lang="en-US" dirty="0" err="1"/>
              <a:t>sueing</a:t>
            </a:r>
            <a:r>
              <a:rPr lang="en-US" dirty="0"/>
              <a:t> to block</a:t>
            </a:r>
          </a:p>
          <a:p>
            <a:r>
              <a:rPr lang="en-US" dirty="0"/>
              <a:t>1950 = The last time </a:t>
            </a:r>
            <a:r>
              <a:rPr lang="en-US" b="1" dirty="0"/>
              <a:t>ALL</a:t>
            </a:r>
            <a:r>
              <a:rPr lang="en-US" dirty="0"/>
              <a:t> U.S. households asked</a:t>
            </a:r>
            <a:endParaRPr lang="en-US" b="1" dirty="0"/>
          </a:p>
          <a:p>
            <a:pPr lvl="1"/>
            <a:r>
              <a:rPr lang="en-US" dirty="0"/>
              <a:t>1070-2000 Short form (1/6)</a:t>
            </a:r>
          </a:p>
          <a:p>
            <a:pPr lvl="1"/>
            <a:r>
              <a:rPr lang="en-US" dirty="0"/>
              <a:t>2010 American Community Survey (3 million households)</a:t>
            </a:r>
          </a:p>
          <a:p>
            <a:r>
              <a:rPr lang="en-US" dirty="0"/>
              <a:t>2016: tested changes to questions on 10 topics</a:t>
            </a:r>
          </a:p>
          <a:p>
            <a:pPr lvl="1"/>
            <a:r>
              <a:rPr lang="en-US" dirty="0"/>
              <a:t>Current citizenship question not following the process. </a:t>
            </a:r>
          </a:p>
          <a:p>
            <a:r>
              <a:rPr lang="en-US" dirty="0"/>
              <a:t>Legally required to keep answers confidential</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14</a:t>
            </a:fld>
            <a:endParaRPr lang="en-US"/>
          </a:p>
        </p:txBody>
      </p:sp>
    </p:spTree>
    <p:extLst>
      <p:ext uri="{BB962C8B-B14F-4D97-AF65-F5344CB8AC3E}">
        <p14:creationId xmlns:p14="http://schemas.microsoft.com/office/powerpoint/2010/main" val="290711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Maryland ruling Friday 4/5 – in the news over the weekend.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Administrative Procedures Act (APA)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7+ cases that have bundled</a:t>
            </a:r>
            <a:r>
              <a:rPr lang="en-US" sz="1200" b="0" i="0" kern="1200" baseline="0" dirty="0">
                <a:solidFill>
                  <a:schemeClr val="tx1"/>
                </a:solidFill>
                <a:effectLst/>
                <a:latin typeface="+mn-lt"/>
                <a:ea typeface="+mn-ea"/>
                <a:cs typeface="+mn-cs"/>
              </a:rPr>
              <a:t> into the following 3</a:t>
            </a:r>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15</a:t>
            </a:fld>
            <a:endParaRPr lang="en-US"/>
          </a:p>
        </p:txBody>
      </p:sp>
    </p:spTree>
    <p:extLst>
      <p:ext uri="{BB962C8B-B14F-4D97-AF65-F5344CB8AC3E}">
        <p14:creationId xmlns:p14="http://schemas.microsoft.com/office/powerpoint/2010/main" val="466938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we kept</a:t>
            </a:r>
            <a:r>
              <a:rPr lang="en-US" baseline="0" dirty="0"/>
              <a:t> the original 1:30K – we would have 10,000 members of the house </a:t>
            </a:r>
          </a:p>
          <a:p>
            <a:endParaRPr lang="en-US" baseline="0" dirty="0"/>
          </a:p>
          <a:p>
            <a:pPr marL="228600" indent="-228600">
              <a:buAutoNum type="arabicPlain" startAt="2010"/>
            </a:pPr>
            <a:r>
              <a:rPr lang="en-US" baseline="0" dirty="0"/>
              <a:t>= 672,454 CDs ---- LD = 137,236</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July 1, 2017 Population of </a:t>
            </a:r>
            <a:r>
              <a:rPr lang="en-US" dirty="0" err="1"/>
              <a:t>Wa</a:t>
            </a:r>
            <a:r>
              <a:rPr lang="en-US" dirty="0"/>
              <a:t> state = 7,405,742</a:t>
            </a:r>
          </a:p>
          <a:p>
            <a:pPr marL="228600" indent="-228600">
              <a:buAutoNum type="arabicPlain" startAt="2010"/>
            </a:pPr>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18</a:t>
            </a:fld>
            <a:endParaRPr lang="en-US"/>
          </a:p>
        </p:txBody>
      </p:sp>
    </p:spTree>
    <p:extLst>
      <p:ext uri="{BB962C8B-B14F-4D97-AF65-F5344CB8AC3E}">
        <p14:creationId xmlns:p14="http://schemas.microsoft.com/office/powerpoint/2010/main" val="185228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Changes the boundaries of districts to reflect the change in </a:t>
            </a:r>
            <a:r>
              <a:rPr lang="en-US" b="1" dirty="0"/>
              <a:t>population</a:t>
            </a:r>
          </a:p>
          <a:p>
            <a:r>
              <a:rPr lang="en-US" dirty="0"/>
              <a:t>Every district approximately </a:t>
            </a:r>
            <a:r>
              <a:rPr lang="en-US" b="1" dirty="0"/>
              <a:t>equal</a:t>
            </a:r>
            <a:r>
              <a:rPr lang="en-US" dirty="0"/>
              <a:t> population</a:t>
            </a:r>
          </a:p>
          <a:p>
            <a:r>
              <a:rPr lang="en-US" dirty="0"/>
              <a:t>Everyone’s vote carries the same weight (</a:t>
            </a:r>
            <a:r>
              <a:rPr lang="en-US" b="1" dirty="0"/>
              <a:t>“one person, one vote”)</a:t>
            </a:r>
            <a:endParaRPr lang="en-US" dirty="0"/>
          </a:p>
          <a:p>
            <a:r>
              <a:rPr lang="en-US" dirty="0"/>
              <a:t>Determines the likelihood a political party will win a seat and therefore which party will have </a:t>
            </a:r>
            <a:r>
              <a:rPr lang="en-US" b="1" dirty="0"/>
              <a:t>control</a:t>
            </a:r>
            <a:r>
              <a:rPr lang="en-US" dirty="0"/>
              <a:t>.</a:t>
            </a: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19</a:t>
            </a:fld>
            <a:endParaRPr lang="en-US"/>
          </a:p>
        </p:txBody>
      </p:sp>
    </p:spTree>
    <p:extLst>
      <p:ext uri="{BB962C8B-B14F-4D97-AF65-F5344CB8AC3E}">
        <p14:creationId xmlns:p14="http://schemas.microsoft.com/office/powerpoint/2010/main" val="3609808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u="sng" dirty="0"/>
              <a:t>U.S. congressional apportionment:</a:t>
            </a:r>
          </a:p>
          <a:p>
            <a:pPr lvl="1"/>
            <a:r>
              <a:rPr lang="en-US" dirty="0"/>
              <a:t>Seats of in the U.S. House of Representatives (435) </a:t>
            </a:r>
          </a:p>
          <a:p>
            <a:pPr lvl="1"/>
            <a:r>
              <a:rPr lang="en-US" dirty="0"/>
              <a:t>Most recent constitutionally mandated decennial census. </a:t>
            </a:r>
            <a:endParaRPr lang="en-US" u="sng" dirty="0"/>
          </a:p>
          <a:p>
            <a:r>
              <a:rPr lang="en-US" u="sng" dirty="0"/>
              <a:t>In Washington</a:t>
            </a:r>
            <a:r>
              <a:rPr lang="en-US" dirty="0"/>
              <a:t>:</a:t>
            </a:r>
          </a:p>
          <a:p>
            <a:pPr lvl="1"/>
            <a:r>
              <a:rPr lang="en-US" dirty="0"/>
              <a:t>Using the census </a:t>
            </a:r>
          </a:p>
          <a:p>
            <a:pPr lvl="1"/>
            <a:r>
              <a:rPr lang="en-US" dirty="0"/>
              <a:t>49 legislative districts</a:t>
            </a:r>
          </a:p>
          <a:p>
            <a:pPr lvl="1"/>
            <a:r>
              <a:rPr lang="en-US" dirty="0"/>
              <a:t>#of people in each</a:t>
            </a:r>
          </a:p>
          <a:p>
            <a:endParaRPr lang="en-US" dirty="0"/>
          </a:p>
          <a:p>
            <a:endParaRPr lang="en-US" dirty="0"/>
          </a:p>
          <a:p>
            <a:r>
              <a:rPr lang="en-US" sz="1200" b="0" i="0" kern="1200" dirty="0">
                <a:solidFill>
                  <a:schemeClr val="tx1"/>
                </a:solidFill>
                <a:effectLst/>
                <a:latin typeface="+mn-lt"/>
                <a:ea typeface="+mn-ea"/>
                <a:cs typeface="+mn-cs"/>
              </a:rPr>
              <a:t>The Apportionment Act of </a:t>
            </a:r>
            <a:r>
              <a:rPr lang="en-US" sz="1200" b="1" i="0" kern="1200" dirty="0">
                <a:solidFill>
                  <a:schemeClr val="tx1"/>
                </a:solidFill>
                <a:effectLst/>
                <a:latin typeface="+mn-lt"/>
                <a:ea typeface="+mn-ea"/>
                <a:cs typeface="+mn-cs"/>
              </a:rPr>
              <a:t>1911</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Pub.L</a:t>
            </a:r>
            <a:r>
              <a:rPr lang="en-US" sz="1200" b="0" i="0" kern="1200" dirty="0">
                <a:solidFill>
                  <a:schemeClr val="tx1"/>
                </a:solidFill>
                <a:effectLst/>
                <a:latin typeface="+mn-lt"/>
                <a:ea typeface="+mn-ea"/>
                <a:cs typeface="+mn-cs"/>
              </a:rPr>
              <a:t>. 62–5, 37 Stat. 13) was an apportionment bill passed by the United States Congress on </a:t>
            </a:r>
            <a:r>
              <a:rPr lang="en-US" sz="1200" b="1" i="0" kern="1200" dirty="0">
                <a:solidFill>
                  <a:schemeClr val="tx1"/>
                </a:solidFill>
                <a:effectLst/>
                <a:latin typeface="+mn-lt"/>
                <a:ea typeface="+mn-ea"/>
                <a:cs typeface="+mn-cs"/>
              </a:rPr>
              <a:t>August 8, 1911</a:t>
            </a:r>
            <a:r>
              <a:rPr lang="en-US" sz="1200" b="0" i="0" kern="1200" dirty="0">
                <a:solidFill>
                  <a:schemeClr val="tx1"/>
                </a:solidFill>
                <a:effectLst/>
                <a:latin typeface="+mn-lt"/>
                <a:ea typeface="+mn-ea"/>
                <a:cs typeface="+mn-cs"/>
              </a:rPr>
              <a:t>. The law set the number of members of the United States House of Representatives at 435, effective with the 63rd Congress on </a:t>
            </a:r>
            <a:r>
              <a:rPr lang="en-US" sz="1200" b="1" i="0" kern="1200" dirty="0">
                <a:solidFill>
                  <a:schemeClr val="tx1"/>
                </a:solidFill>
                <a:effectLst/>
                <a:latin typeface="+mn-lt"/>
                <a:ea typeface="+mn-ea"/>
                <a:cs typeface="+mn-cs"/>
              </a:rPr>
              <a:t>March 4, 1913</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20</a:t>
            </a:fld>
            <a:endParaRPr lang="en-US"/>
          </a:p>
        </p:txBody>
      </p:sp>
    </p:spTree>
    <p:extLst>
      <p:ext uri="{BB962C8B-B14F-4D97-AF65-F5344CB8AC3E}">
        <p14:creationId xmlns:p14="http://schemas.microsoft.com/office/powerpoint/2010/main" val="589087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21</a:t>
            </a:fld>
            <a:endParaRPr lang="en-US"/>
          </a:p>
        </p:txBody>
      </p:sp>
    </p:spTree>
    <p:extLst>
      <p:ext uri="{BB962C8B-B14F-4D97-AF65-F5344CB8AC3E}">
        <p14:creationId xmlns:p14="http://schemas.microsoft.com/office/powerpoint/2010/main" val="1079668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t>Constitution Article I, Section 4  “The times, places and manner of holding elections for Senators</a:t>
            </a:r>
            <a:r>
              <a:rPr lang="en-US" sz="1800" baseline="0" dirty="0"/>
              <a:t> and Representatives shall be prescribed in each state by the Legislature thereof, but the congress may at any time by Law make or alter such Regulations, except as to the Places of </a:t>
            </a:r>
            <a:r>
              <a:rPr lang="en-US" sz="1800" baseline="0" dirty="0" err="1"/>
              <a:t>chusing</a:t>
            </a:r>
            <a:r>
              <a:rPr lang="en-US" sz="1800" baseline="0" dirty="0"/>
              <a:t> Senators”</a:t>
            </a:r>
            <a:endParaRPr lang="en-US" sz="1800" dirty="0"/>
          </a:p>
          <a:p>
            <a:endParaRPr lang="en-US" sz="1800" dirty="0"/>
          </a:p>
          <a:p>
            <a:r>
              <a:rPr lang="en-US" sz="1800" dirty="0"/>
              <a:t>LWV pushing for Commission in WA since 1930,</a:t>
            </a:r>
            <a:r>
              <a:rPr lang="en-US" sz="1800" baseline="0" dirty="0"/>
              <a:t> finally in 1983. </a:t>
            </a:r>
            <a:endParaRPr lang="en-US" sz="1800" dirty="0"/>
          </a:p>
          <a:p>
            <a:endParaRPr lang="en-US" sz="1800" dirty="0"/>
          </a:p>
          <a:p>
            <a:r>
              <a:rPr lang="en-US" sz="1800" dirty="0"/>
              <a:t>Arizona</a:t>
            </a:r>
            <a:r>
              <a:rPr lang="en-US" sz="1800" baseline="0" dirty="0"/>
              <a:t> State legislature </a:t>
            </a:r>
            <a:r>
              <a:rPr lang="en-US" sz="1800" baseline="0" dirty="0" err="1"/>
              <a:t>vs</a:t>
            </a:r>
            <a:r>
              <a:rPr lang="en-US" sz="1800" baseline="0" dirty="0"/>
              <a:t> Arizona State Commission</a:t>
            </a:r>
          </a:p>
          <a:p>
            <a:pPr marL="171450" indent="-171450">
              <a:buFontTx/>
              <a:buChar char="-"/>
            </a:pPr>
            <a:r>
              <a:rPr lang="en-US" sz="1800" baseline="0" dirty="0"/>
              <a:t>Commission created by initiative</a:t>
            </a:r>
          </a:p>
          <a:p>
            <a:pPr marL="171450" indent="-171450">
              <a:buFontTx/>
              <a:buChar char="-"/>
            </a:pPr>
            <a:r>
              <a:rPr lang="en-US" sz="1800" baseline="0" dirty="0"/>
              <a:t>Republicans in Leg sued  - saying it was unconstitutional</a:t>
            </a:r>
          </a:p>
          <a:p>
            <a:pPr marL="171450" indent="-171450">
              <a:buFontTx/>
              <a:buChar char="-"/>
            </a:pPr>
            <a:r>
              <a:rPr lang="en-US" sz="1800" baseline="0" dirty="0"/>
              <a:t>2017 Federal courts decided commission was constitutional and the maps stand</a:t>
            </a:r>
          </a:p>
          <a:p>
            <a:pPr marL="0" indent="0">
              <a:buFontTx/>
              <a:buNone/>
            </a:pPr>
            <a:endParaRPr lang="en-US" sz="1800" baseline="0" dirty="0"/>
          </a:p>
          <a:p>
            <a:pPr marL="171450" indent="-171450">
              <a:buFontTx/>
              <a:buChar char="-"/>
            </a:pPr>
            <a:endParaRPr lang="en-US" sz="1800" baseline="0" dirty="0"/>
          </a:p>
          <a:p>
            <a:pPr marL="171450" indent="-171450">
              <a:buFontTx/>
              <a:buChar char="-"/>
            </a:pPr>
            <a:r>
              <a:rPr lang="en-US" sz="1800" baseline="0" dirty="0"/>
              <a:t>California also created by Initiative – 2008 to do Legislature and Tax Board, then in 2010 added Congressional. </a:t>
            </a:r>
          </a:p>
          <a:p>
            <a:pPr marL="171450" indent="-171450">
              <a:buFontTx/>
              <a:buChar char="-"/>
            </a:pPr>
            <a:endParaRPr lang="en-US" sz="1800" baseline="0" dirty="0"/>
          </a:p>
          <a:p>
            <a:pPr marL="171450" indent="-171450">
              <a:buFontTx/>
              <a:buChar char="-"/>
            </a:pPr>
            <a:r>
              <a:rPr lang="en-US" sz="1800" baseline="0" dirty="0"/>
              <a:t>Others with commission: Washington, Idaho, Montana, Alaska, (independent) Hawaii (political)</a:t>
            </a:r>
          </a:p>
        </p:txBody>
      </p:sp>
      <p:sp>
        <p:nvSpPr>
          <p:cNvPr id="4" name="Slide Number Placeholder 3"/>
          <p:cNvSpPr>
            <a:spLocks noGrp="1"/>
          </p:cNvSpPr>
          <p:nvPr>
            <p:ph type="sldNum" sz="quarter" idx="10"/>
          </p:nvPr>
        </p:nvSpPr>
        <p:spPr/>
        <p:txBody>
          <a:bodyPr/>
          <a:lstStyle/>
          <a:p>
            <a:fld id="{29AC367C-D2AE-074E-8441-9F2631729974}" type="slidenum">
              <a:rPr lang="en-US" smtClean="0"/>
              <a:t>22</a:t>
            </a:fld>
            <a:endParaRPr lang="en-US"/>
          </a:p>
        </p:txBody>
      </p:sp>
    </p:spTree>
    <p:extLst>
      <p:ext uri="{BB962C8B-B14F-4D97-AF65-F5344CB8AC3E}">
        <p14:creationId xmlns:p14="http://schemas.microsoft.com/office/powerpoint/2010/main" val="2875888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t>Five-member independent commission,</a:t>
            </a:r>
          </a:p>
          <a:p>
            <a:pPr lvl="1"/>
            <a:r>
              <a:rPr lang="en-US" sz="1600" dirty="0"/>
              <a:t> </a:t>
            </a:r>
            <a:r>
              <a:rPr lang="en-US" sz="1600" b="1" dirty="0"/>
              <a:t>requires 3 of 4 voting members </a:t>
            </a:r>
            <a:r>
              <a:rPr lang="en-US" sz="1600" dirty="0"/>
              <a:t>to pass. </a:t>
            </a:r>
          </a:p>
          <a:p>
            <a:r>
              <a:rPr lang="en-US" sz="1800" dirty="0"/>
              <a:t>Established by constitutional amendment in 1983.</a:t>
            </a:r>
          </a:p>
          <a:p>
            <a:r>
              <a:rPr lang="en-US" sz="1800" dirty="0"/>
              <a:t>The majority and minority leaders of the Washington State Senate and Washington House each appoint one registered</a:t>
            </a:r>
          </a:p>
          <a:p>
            <a:pPr lvl="1"/>
            <a:r>
              <a:rPr lang="en-US" sz="1800" dirty="0"/>
              <a:t>No elected officials or party officers in prior two-year period</a:t>
            </a:r>
          </a:p>
          <a:p>
            <a:pPr lvl="1"/>
            <a:r>
              <a:rPr lang="en-US" sz="1800" dirty="0"/>
              <a:t>No registered lobbyists within the past year  </a:t>
            </a:r>
          </a:p>
          <a:p>
            <a:r>
              <a:rPr lang="en-US" sz="1800" dirty="0"/>
              <a:t>Commission's chair:</a:t>
            </a:r>
          </a:p>
          <a:p>
            <a:pPr lvl="1"/>
            <a:r>
              <a:rPr lang="en-US" sz="1800" b="1" dirty="0"/>
              <a:t>Non-voting </a:t>
            </a:r>
            <a:r>
              <a:rPr lang="en-US" sz="1800" dirty="0"/>
              <a:t>member, non-partisan</a:t>
            </a:r>
          </a:p>
          <a:p>
            <a:pPr lvl="1"/>
            <a:r>
              <a:rPr lang="en-US" sz="1800" dirty="0"/>
              <a:t>Appointed by four other commissioners</a:t>
            </a:r>
          </a:p>
          <a:p>
            <a:pPr lvl="1"/>
            <a:r>
              <a:rPr lang="en-US" sz="1800" dirty="0"/>
              <a:t>In the event that the four voting commissioners cannot agree on a chair, the Washington Supreme Court must appoint one.</a:t>
            </a:r>
          </a:p>
          <a:p>
            <a:r>
              <a:rPr lang="en-US" sz="1800" dirty="0"/>
              <a:t>Legislature </a:t>
            </a:r>
            <a:r>
              <a:rPr lang="en-US" sz="1800" b="1" dirty="0"/>
              <a:t>has 30 days </a:t>
            </a:r>
            <a:r>
              <a:rPr lang="en-US" sz="1800" dirty="0"/>
              <a:t>to amend the commission's maps by </a:t>
            </a:r>
            <a:r>
              <a:rPr lang="en-US" sz="1800" b="1" dirty="0"/>
              <a:t>a two-thirds vote </a:t>
            </a:r>
            <a:r>
              <a:rPr lang="en-US" sz="1800" dirty="0"/>
              <a:t>in each chamber, can only </a:t>
            </a:r>
            <a:r>
              <a:rPr lang="en-US" sz="1800" b="1" dirty="0"/>
              <a:t>affect less then 2% </a:t>
            </a:r>
            <a:r>
              <a:rPr lang="en-US" sz="1800" dirty="0"/>
              <a:t>of district</a:t>
            </a:r>
          </a:p>
          <a:p>
            <a:endParaRPr lang="en-US" sz="1800" dirty="0"/>
          </a:p>
          <a:p>
            <a:endParaRPr lang="en-US" sz="180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kern="1200" dirty="0">
                <a:solidFill>
                  <a:schemeClr val="tx1"/>
                </a:solidFill>
                <a:effectLst/>
                <a:latin typeface="+mn-lt"/>
                <a:ea typeface="+mn-ea"/>
                <a:cs typeface="+mn-cs"/>
              </a:rPr>
              <a:t>Chair: Laura Powell – chemist, corporate</a:t>
            </a:r>
            <a:r>
              <a:rPr lang="en-US" sz="1200" b="0" i="0" u="none" kern="1200" baseline="0" dirty="0">
                <a:solidFill>
                  <a:schemeClr val="tx1"/>
                </a:solidFill>
                <a:effectLst/>
                <a:latin typeface="+mn-lt"/>
                <a:ea typeface="+mn-ea"/>
                <a:cs typeface="+mn-cs"/>
              </a:rPr>
              <a:t> and federal </a:t>
            </a:r>
            <a:r>
              <a:rPr lang="en-US" sz="1200" b="0" i="0" u="none" kern="1200" baseline="0" dirty="0" err="1">
                <a:solidFill>
                  <a:schemeClr val="tx1"/>
                </a:solidFill>
                <a:effectLst/>
                <a:latin typeface="+mn-lt"/>
                <a:ea typeface="+mn-ea"/>
                <a:cs typeface="+mn-cs"/>
              </a:rPr>
              <a:t>gov</a:t>
            </a:r>
            <a:r>
              <a:rPr lang="en-US" sz="1200" b="0" i="0" u="none" kern="1200" baseline="0" dirty="0">
                <a:solidFill>
                  <a:schemeClr val="tx1"/>
                </a:solidFill>
                <a:effectLst/>
                <a:latin typeface="+mn-lt"/>
                <a:ea typeface="+mn-ea"/>
                <a:cs typeface="+mn-cs"/>
              </a:rPr>
              <a:t> experience, from Tri Cities.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kern="1200" dirty="0">
                <a:solidFill>
                  <a:schemeClr val="tx1"/>
                </a:solidFill>
                <a:effectLst/>
                <a:latin typeface="+mn-lt"/>
                <a:ea typeface="+mn-ea"/>
                <a:cs typeface="+mn-cs"/>
              </a:rPr>
              <a:t>Sen Rep: Slade Gorton – lawyer,, state house representative </a:t>
            </a:r>
            <a:r>
              <a:rPr lang="en-US" sz="1200" b="0" i="0" u="none" kern="1200" dirty="0" err="1">
                <a:solidFill>
                  <a:schemeClr val="tx1"/>
                </a:solidFill>
                <a:effectLst/>
                <a:latin typeface="+mn-lt"/>
                <a:ea typeface="+mn-ea"/>
                <a:cs typeface="+mn-cs"/>
              </a:rPr>
              <a:t>AG,congress</a:t>
            </a:r>
            <a:r>
              <a:rPr lang="en-US" sz="1200" b="0" i="0" u="none" kern="1200" dirty="0">
                <a:solidFill>
                  <a:schemeClr val="tx1"/>
                </a:solidFill>
                <a:effectLst/>
                <a:latin typeface="+mn-lt"/>
                <a:ea typeface="+mn-ea"/>
                <a:cs typeface="+mn-cs"/>
              </a:rPr>
              <a:t> senator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u="none" kern="1200" dirty="0">
                <a:solidFill>
                  <a:schemeClr val="tx1"/>
                </a:solidFill>
                <a:effectLst/>
                <a:latin typeface="+mn-lt"/>
                <a:ea typeface="+mn-ea"/>
                <a:cs typeface="+mn-cs"/>
              </a:rPr>
              <a:t>Sen – Dems: Tim </a:t>
            </a:r>
            <a:r>
              <a:rPr lang="en-US" sz="1200" b="0" u="none" kern="1200" dirty="0" err="1">
                <a:solidFill>
                  <a:schemeClr val="tx1"/>
                </a:solidFill>
                <a:effectLst/>
                <a:latin typeface="+mn-lt"/>
                <a:ea typeface="+mn-ea"/>
                <a:cs typeface="+mn-cs"/>
              </a:rPr>
              <a:t>Ceis</a:t>
            </a:r>
            <a:r>
              <a:rPr lang="en-US" sz="1200" b="0" u="none" kern="1200" dirty="0">
                <a:solidFill>
                  <a:schemeClr val="tx1"/>
                </a:solidFill>
                <a:effectLst/>
                <a:latin typeface="+mn-lt"/>
                <a:ea typeface="+mn-ea"/>
                <a:cs typeface="+mn-cs"/>
              </a:rPr>
              <a:t> – lawyer, chief of staff</a:t>
            </a:r>
            <a:r>
              <a:rPr lang="en-US" sz="1200" b="0" u="none" kern="1200" baseline="0" dirty="0">
                <a:solidFill>
                  <a:schemeClr val="tx1"/>
                </a:solidFill>
                <a:effectLst/>
                <a:latin typeface="+mn-lt"/>
                <a:ea typeface="+mn-ea"/>
                <a:cs typeface="+mn-cs"/>
              </a:rPr>
              <a:t> position at city and county,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u="none" kern="1200" baseline="0" dirty="0">
                <a:solidFill>
                  <a:schemeClr val="tx1"/>
                </a:solidFill>
                <a:effectLst/>
                <a:latin typeface="+mn-lt"/>
                <a:ea typeface="+mn-ea"/>
                <a:cs typeface="+mn-cs"/>
              </a:rPr>
              <a:t>House Rep: </a:t>
            </a:r>
            <a:r>
              <a:rPr lang="en-US" sz="1200" b="0" u="none" kern="1200" dirty="0">
                <a:solidFill>
                  <a:schemeClr val="tx1"/>
                </a:solidFill>
                <a:effectLst/>
                <a:latin typeface="+mn-lt"/>
                <a:ea typeface="+mn-ea"/>
                <a:cs typeface="+mn-cs"/>
              </a:rPr>
              <a:t>Tom Huff – Sears exec – Retail, former House Representative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kern="1200" dirty="0">
                <a:solidFill>
                  <a:schemeClr val="tx1"/>
                </a:solidFill>
                <a:effectLst/>
                <a:latin typeface="+mn-lt"/>
                <a:ea typeface="+mn-ea"/>
                <a:cs typeface="+mn-cs"/>
              </a:rPr>
              <a:t>House Dems:</a:t>
            </a:r>
            <a:r>
              <a:rPr lang="en-US" sz="1200" b="0" i="0" u="none" kern="1200" baseline="0" dirty="0">
                <a:solidFill>
                  <a:schemeClr val="tx1"/>
                </a:solidFill>
                <a:effectLst/>
                <a:latin typeface="+mn-lt"/>
                <a:ea typeface="+mn-ea"/>
                <a:cs typeface="+mn-cs"/>
              </a:rPr>
              <a:t> </a:t>
            </a:r>
            <a:r>
              <a:rPr lang="en-US" sz="1200" b="0" u="none" kern="1200" dirty="0">
                <a:solidFill>
                  <a:schemeClr val="tx1"/>
                </a:solidFill>
                <a:effectLst/>
                <a:latin typeface="+mn-lt"/>
                <a:ea typeface="+mn-ea"/>
                <a:cs typeface="+mn-cs"/>
              </a:rPr>
              <a:t>Dean Foster, - chief clerk, </a:t>
            </a:r>
            <a:r>
              <a:rPr lang="en-US" sz="1200" b="0" u="none" kern="1200" dirty="0" err="1">
                <a:solidFill>
                  <a:schemeClr val="tx1"/>
                </a:solidFill>
                <a:effectLst/>
                <a:latin typeface="+mn-lt"/>
                <a:ea typeface="+mn-ea"/>
                <a:cs typeface="+mn-cs"/>
              </a:rPr>
              <a:t>gov</a:t>
            </a:r>
            <a:r>
              <a:rPr lang="en-US" sz="1200" b="0" u="none" kern="1200" baseline="0" dirty="0">
                <a:solidFill>
                  <a:schemeClr val="tx1"/>
                </a:solidFill>
                <a:effectLst/>
                <a:latin typeface="+mn-lt"/>
                <a:ea typeface="+mn-ea"/>
                <a:cs typeface="+mn-cs"/>
              </a:rPr>
              <a:t> </a:t>
            </a:r>
            <a:r>
              <a:rPr lang="en-US" sz="1200" b="0" u="none" kern="1200" baseline="0" dirty="0" err="1">
                <a:solidFill>
                  <a:schemeClr val="tx1"/>
                </a:solidFill>
                <a:effectLst/>
                <a:latin typeface="+mn-lt"/>
                <a:ea typeface="+mn-ea"/>
                <a:cs typeface="+mn-cs"/>
              </a:rPr>
              <a:t>gardners</a:t>
            </a:r>
            <a:r>
              <a:rPr lang="en-US" sz="1200" b="0" u="none" kern="1200" baseline="0" dirty="0">
                <a:solidFill>
                  <a:schemeClr val="tx1"/>
                </a:solidFill>
                <a:effectLst/>
                <a:latin typeface="+mn-lt"/>
                <a:ea typeface="+mn-ea"/>
                <a:cs typeface="+mn-cs"/>
              </a:rPr>
              <a:t> chief of staff, served on 2001 commission</a:t>
            </a:r>
            <a:endParaRPr lang="en-US" sz="1200" b="0" u="none"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endParaRPr lang="en-US" dirty="0"/>
          </a:p>
          <a:p>
            <a:endParaRPr lang="en-US" dirty="0"/>
          </a:p>
          <a:p>
            <a:r>
              <a:rPr lang="en-US" dirty="0"/>
              <a:t>Douglas Johnson, a redistricting expert and founder of the National Demographics Corporation, says “they’re pretty clearly better than the legislatures have been at taking the politics out.” Though legislatures are loath to cede power, several states have discussed the idea, with Nebraska and Illinois the most likely to switch to a commission, Johnson says.</a:t>
            </a:r>
          </a:p>
        </p:txBody>
      </p:sp>
      <p:sp>
        <p:nvSpPr>
          <p:cNvPr id="4" name="Slide Number Placeholder 3"/>
          <p:cNvSpPr>
            <a:spLocks noGrp="1"/>
          </p:cNvSpPr>
          <p:nvPr>
            <p:ph type="sldNum" sz="quarter" idx="10"/>
          </p:nvPr>
        </p:nvSpPr>
        <p:spPr/>
        <p:txBody>
          <a:bodyPr/>
          <a:lstStyle/>
          <a:p>
            <a:fld id="{29AC367C-D2AE-074E-8441-9F2631729974}" type="slidenum">
              <a:rPr lang="en-US" smtClean="0"/>
              <a:t>23</a:t>
            </a:fld>
            <a:endParaRPr lang="en-US"/>
          </a:p>
        </p:txBody>
      </p:sp>
    </p:spTree>
    <p:extLst>
      <p:ext uri="{BB962C8B-B14F-4D97-AF65-F5344CB8AC3E}">
        <p14:creationId xmlns:p14="http://schemas.microsoft.com/office/powerpoint/2010/main" val="1531982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2</a:t>
            </a:fld>
            <a:endParaRPr lang="en-US"/>
          </a:p>
        </p:txBody>
      </p:sp>
    </p:spTree>
    <p:extLst>
      <p:ext uri="{BB962C8B-B14F-4D97-AF65-F5344CB8AC3E}">
        <p14:creationId xmlns:p14="http://schemas.microsoft.com/office/powerpoint/2010/main" val="204569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state constitution requires that congressional and state legislative districts "should be contiguous, compact, and convenient, and follow natural, geographic, artificial, or political subdivision boundaries." The constitution states that the redistricting commission "must not purposely draw plans to favor or discriminate against any political party or group."[14]</a:t>
            </a:r>
          </a:p>
          <a:p>
            <a:r>
              <a:rPr lang="en-US" dirty="0"/>
              <a:t>State statutes require that congressional and state legislative districts "preserve areas recognized as communities of interest." State statutes also require the commission to draw districts that "provide fair and effective representation" and "encourage electoral competition."[14]</a:t>
            </a:r>
          </a:p>
          <a:p>
            <a:endParaRPr lang="en-US" dirty="0"/>
          </a:p>
          <a:p>
            <a:endParaRPr lang="en-US" dirty="0"/>
          </a:p>
          <a:p>
            <a:pPr lvl="1"/>
            <a:r>
              <a:rPr lang="en-US" dirty="0"/>
              <a:t>Also in statute</a:t>
            </a:r>
            <a:r>
              <a:rPr lang="en-US" baseline="0" dirty="0"/>
              <a:t> – but not discussed here – not </a:t>
            </a:r>
            <a:r>
              <a:rPr lang="en-US" baseline="0" dirty="0" err="1"/>
              <a:t>relecent</a:t>
            </a:r>
            <a:r>
              <a:rPr lang="en-US" baseline="0" dirty="0"/>
              <a:t> at this time. </a:t>
            </a:r>
            <a:endParaRPr lang="en-US" dirty="0"/>
          </a:p>
          <a:p>
            <a:r>
              <a:rPr lang="en-US" dirty="0"/>
              <a:t>Nesting is required</a:t>
            </a:r>
          </a:p>
          <a:p>
            <a:pPr lvl="1"/>
            <a:r>
              <a:rPr lang="en-US" dirty="0"/>
              <a:t>Upper chamber district contains two or more intact districts for the lower legislative chamber.</a:t>
            </a:r>
          </a:p>
          <a:p>
            <a:endParaRPr lang="en-US" dirty="0"/>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24</a:t>
            </a:fld>
            <a:endParaRPr lang="en-US"/>
          </a:p>
        </p:txBody>
      </p:sp>
    </p:spTree>
    <p:extLst>
      <p:ext uri="{BB962C8B-B14F-4D97-AF65-F5344CB8AC3E}">
        <p14:creationId xmlns:p14="http://schemas.microsoft.com/office/powerpoint/2010/main" val="1200739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No voting qualification or prerequisite to voting, or standard, practice, or procedure shall be imposed or applied by any State or political subdivision to deny or abridge the right of any citizen of the United States to vote on account of race or color.[5]	”</a:t>
            </a:r>
          </a:p>
          <a:p>
            <a:endParaRPr lang="en-US" dirty="0"/>
          </a:p>
          <a:p>
            <a:pPr marL="0" indent="0">
              <a:buNone/>
            </a:pPr>
            <a:r>
              <a:rPr lang="en-US" dirty="0"/>
              <a:t>Designed to combat tactics denying minorities the right to an effective vote, including redistricting </a:t>
            </a:r>
          </a:p>
          <a:p>
            <a:r>
              <a:rPr lang="en-US" b="1" u="sng" dirty="0"/>
              <a:t>Section 2 </a:t>
            </a:r>
            <a:r>
              <a:rPr lang="en-US" dirty="0"/>
              <a:t>-  Prohibits voting practices or procedures that </a:t>
            </a:r>
            <a:r>
              <a:rPr lang="en-US" b="1" dirty="0"/>
              <a:t>discriminate</a:t>
            </a:r>
            <a:r>
              <a:rPr lang="en-US" dirty="0"/>
              <a:t> on the basis of race, color, or membership in one of the language minority groups (reconfirmed </a:t>
            </a:r>
            <a:r>
              <a:rPr lang="it-IT" dirty="0"/>
              <a:t>Mobile v. </a:t>
            </a:r>
            <a:r>
              <a:rPr lang="it-IT" dirty="0" err="1"/>
              <a:t>Bolden</a:t>
            </a:r>
            <a:r>
              <a:rPr lang="it-IT" dirty="0"/>
              <a:t>, 446 U.S. 55 (1980))</a:t>
            </a:r>
            <a:endParaRPr lang="en-US" dirty="0"/>
          </a:p>
          <a:p>
            <a:r>
              <a:rPr lang="en-US" b="1" u="sng" dirty="0"/>
              <a:t>Section 5 </a:t>
            </a:r>
            <a:r>
              <a:rPr lang="en-US" dirty="0"/>
              <a:t>- </a:t>
            </a:r>
            <a:r>
              <a:rPr lang="en-US" b="1" dirty="0"/>
              <a:t>Covered jurisdictions </a:t>
            </a:r>
            <a:r>
              <a:rPr lang="en-US" dirty="0"/>
              <a:t/>
            </a:r>
            <a:br>
              <a:rPr lang="en-US" dirty="0"/>
            </a:br>
            <a:r>
              <a:rPr lang="en-US" dirty="0"/>
              <a:t>require federal court approval</a:t>
            </a:r>
            <a:br>
              <a:rPr lang="en-US" dirty="0"/>
            </a:br>
            <a:r>
              <a:rPr lang="en-US" dirty="0"/>
              <a:t>before changing any voting laws.</a:t>
            </a:r>
            <a:br>
              <a:rPr lang="en-US" dirty="0"/>
            </a:br>
            <a:r>
              <a:rPr lang="en-US" dirty="0"/>
              <a:t>In June 2013 in Shelby v Holder </a:t>
            </a:r>
            <a:br>
              <a:rPr lang="en-US" dirty="0"/>
            </a:br>
            <a:r>
              <a:rPr lang="en-US" dirty="0"/>
              <a:t>Section 5 was rendered unusable</a:t>
            </a:r>
            <a:br>
              <a:rPr lang="en-US" dirty="0"/>
            </a:br>
            <a:r>
              <a:rPr lang="en-US" dirty="0"/>
              <a:t>because coverage formula in</a:t>
            </a:r>
            <a:br>
              <a:rPr lang="en-US" dirty="0"/>
            </a:br>
            <a:r>
              <a:rPr lang="en-US" dirty="0"/>
              <a:t>Section 4(b) was</a:t>
            </a:r>
            <a:r>
              <a:rPr lang="en-US" b="1" dirty="0"/>
              <a:t> </a:t>
            </a:r>
            <a:r>
              <a:rPr lang="en-US" dirty="0"/>
              <a:t>determined to </a:t>
            </a:r>
            <a:br>
              <a:rPr lang="en-US" dirty="0"/>
            </a:br>
            <a:r>
              <a:rPr lang="en-US" dirty="0"/>
              <a:t>be unconstitutional. </a:t>
            </a: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25</a:t>
            </a:fld>
            <a:endParaRPr lang="en-US"/>
          </a:p>
        </p:txBody>
      </p:sp>
    </p:spTree>
    <p:extLst>
      <p:ext uri="{BB962C8B-B14F-4D97-AF65-F5344CB8AC3E}">
        <p14:creationId xmlns:p14="http://schemas.microsoft.com/office/powerpoint/2010/main" val="113760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US House: HR4</a:t>
            </a:r>
            <a:r>
              <a:rPr lang="en-US" b="1" baseline="0" dirty="0"/>
              <a:t> -- will restore the 4b criteria and </a:t>
            </a:r>
            <a:r>
              <a:rPr lang="en-US" b="1" baseline="0" dirty="0" err="1"/>
              <a:t>theirfore</a:t>
            </a:r>
            <a:r>
              <a:rPr lang="en-US" b="1" baseline="0" dirty="0"/>
              <a:t> restore covered districts.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Shelby v Holder </a:t>
            </a:r>
            <a:r>
              <a:rPr lang="en-US" dirty="0"/>
              <a:t>– (June 23, 2013) U.S. Supreme Court ruling eliminated preclearance in VRA, due to outdated 4b criteria</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On Sept. 21, 2011, the trial court </a:t>
            </a:r>
            <a:r>
              <a:rPr lang="en-US" sz="1200" b="0" i="0" u="none" strike="noStrike" kern="1200" dirty="0">
                <a:solidFill>
                  <a:schemeClr val="tx1"/>
                </a:solidFill>
                <a:effectLst/>
                <a:latin typeface="+mn-lt"/>
                <a:ea typeface="+mn-ea"/>
                <a:cs typeface="+mn-cs"/>
                <a:hlinkClick r:id="rId3"/>
              </a:rPr>
              <a:t>upheld</a:t>
            </a:r>
            <a:r>
              <a:rPr lang="en-US" sz="1200" b="0" i="0" kern="1200" dirty="0">
                <a:solidFill>
                  <a:schemeClr val="tx1"/>
                </a:solidFill>
                <a:effectLst/>
                <a:latin typeface="+mn-lt"/>
                <a:ea typeface="+mn-ea"/>
                <a:cs typeface="+mn-cs"/>
              </a:rPr>
              <a:t> sections 4(b) and 5 of the Voting Rights Act. The court applied a heightened standard of review -- requiring the preclearance portion of the Act to be "congruent and proportional" to demonstrated constitutional violations. Despite the heightened standard, the court found the preclearance remedy and coverage formula to be congruent and proportional to the constitutional harm demonstrated in the Congressional record established for the provisions' 2006 re-enactment. On appeal, the DC Circuit </a:t>
            </a:r>
            <a:r>
              <a:rPr lang="en-US" sz="1200" b="0" i="0" u="none" strike="noStrike" kern="1200" dirty="0">
                <a:solidFill>
                  <a:schemeClr val="tx1"/>
                </a:solidFill>
                <a:effectLst/>
                <a:latin typeface="+mn-lt"/>
                <a:ea typeface="+mn-ea"/>
                <a:cs typeface="+mn-cs"/>
                <a:hlinkClick r:id="rId4"/>
              </a:rPr>
              <a:t>affirmed</a:t>
            </a:r>
            <a:r>
              <a:rPr lang="en-US" sz="1200" b="0" i="0" kern="1200" dirty="0">
                <a:solidFill>
                  <a:schemeClr val="tx1"/>
                </a:solidFill>
                <a:effectLst/>
                <a:latin typeface="+mn-lt"/>
                <a:ea typeface="+mn-ea"/>
                <a:cs typeface="+mn-cs"/>
              </a:rPr>
              <a:t>. </a:t>
            </a:r>
            <a:r>
              <a:rPr lang="en-US" sz="1200" b="1" i="0" u="sng" kern="1200" dirty="0">
                <a:solidFill>
                  <a:schemeClr val="tx1"/>
                </a:solidFill>
                <a:effectLst/>
                <a:latin typeface="+mn-lt"/>
                <a:ea typeface="+mn-ea"/>
                <a:cs typeface="+mn-cs"/>
              </a:rPr>
              <a:t>On June 25, 2013, the Supreme Court </a:t>
            </a:r>
            <a:r>
              <a:rPr lang="en-US" sz="1200" b="1" i="0" u="none" strike="noStrike" kern="1200" dirty="0">
                <a:solidFill>
                  <a:schemeClr val="tx1"/>
                </a:solidFill>
                <a:effectLst/>
                <a:latin typeface="+mn-lt"/>
                <a:ea typeface="+mn-ea"/>
                <a:cs typeface="+mn-cs"/>
                <a:hlinkClick r:id="rId5"/>
              </a:rPr>
              <a:t>reversed</a:t>
            </a:r>
            <a:r>
              <a:rPr lang="en-US" sz="1200" b="1" i="0" u="sng" kern="1200" dirty="0">
                <a:solidFill>
                  <a:schemeClr val="tx1"/>
                </a:solidFill>
                <a:effectLst/>
                <a:latin typeface="+mn-lt"/>
                <a:ea typeface="+mn-ea"/>
                <a:cs typeface="+mn-cs"/>
              </a:rPr>
              <a:t>, finding the formula for determining which jurisdictions must seek preclearance to rely insufficiently on current conditions.</a:t>
            </a:r>
            <a:r>
              <a:rPr lang="en-US" sz="1200" b="0" i="0" kern="1200" dirty="0">
                <a:solidFill>
                  <a:schemeClr val="tx1"/>
                </a:solidFill>
                <a:effectLst/>
                <a:latin typeface="+mn-lt"/>
                <a:ea typeface="+mn-ea"/>
                <a:cs typeface="+mn-cs"/>
              </a:rPr>
              <a:t> With the coverage formula struck down, no jurisdiction will be subject to a preclearance requirement unless and until Congress passes a substitute.</a:t>
            </a:r>
            <a:endParaRPr lang="en-US" dirty="0"/>
          </a:p>
          <a:p>
            <a:endParaRPr lang="en-US" dirty="0"/>
          </a:p>
          <a:p>
            <a:endParaRPr lang="en-US" dirty="0"/>
          </a:p>
          <a:p>
            <a:r>
              <a:rPr lang="en-US" sz="1200" b="0" i="0" kern="1200" dirty="0">
                <a:solidFill>
                  <a:schemeClr val="tx1"/>
                </a:solidFill>
                <a:effectLst/>
                <a:latin typeface="+mn-lt"/>
                <a:ea typeface="+mn-ea"/>
                <a:cs typeface="+mn-cs"/>
              </a:rPr>
              <a:t>When the Voting Rights Act was passed in 1964, the rampant disenfranchisement of </a:t>
            </a:r>
          </a:p>
          <a:p>
            <a:r>
              <a:rPr lang="en-US" sz="1200" b="0" i="0" kern="1200" dirty="0">
                <a:solidFill>
                  <a:schemeClr val="tx1"/>
                </a:solidFill>
                <a:effectLst/>
                <a:latin typeface="+mn-lt"/>
                <a:ea typeface="+mn-ea"/>
                <a:cs typeface="+mn-cs"/>
              </a:rPr>
              <a:t>Black voters was prevalent in the South, thus the coverage formula correctly targeted</a:t>
            </a:r>
          </a:p>
          <a:p>
            <a:r>
              <a:rPr lang="en-US" sz="1200" b="0" i="0" kern="1200" dirty="0">
                <a:solidFill>
                  <a:schemeClr val="tx1"/>
                </a:solidFill>
                <a:effectLst/>
                <a:latin typeface="+mn-lt"/>
                <a:ea typeface="+mn-ea"/>
                <a:cs typeface="+mn-cs"/>
              </a:rPr>
              <a:t> jurisdictions for the oversight function of section 5.</a:t>
            </a:r>
            <a:r>
              <a:rPr lang="en-US" dirty="0"/>
              <a:t/>
            </a:r>
            <a:br>
              <a:rPr lang="en-US" dirty="0"/>
            </a:br>
            <a:r>
              <a:rPr lang="en-US" dirty="0"/>
              <a:t/>
            </a:r>
            <a:br>
              <a:rPr lang="en-US" dirty="0"/>
            </a:br>
            <a:r>
              <a:rPr lang="en-US" sz="1200" b="0" i="0" kern="1200" dirty="0">
                <a:solidFill>
                  <a:schemeClr val="tx1"/>
                </a:solidFill>
                <a:effectLst/>
                <a:latin typeface="+mn-lt"/>
                <a:ea typeface="+mn-ea"/>
                <a:cs typeface="+mn-cs"/>
              </a:rPr>
              <a:t>Nearly fifty years later, the coverage formula had not changed, after congress passed up on several opportunities to make the formula more current in Voting Rights Act renewal legislation in the eighties and recently in 2006.</a:t>
            </a:r>
            <a:endParaRPr lang="en-US" dirty="0"/>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26</a:t>
            </a:fld>
            <a:endParaRPr lang="en-US"/>
          </a:p>
        </p:txBody>
      </p:sp>
    </p:spTree>
    <p:extLst>
      <p:ext uri="{BB962C8B-B14F-4D97-AF65-F5344CB8AC3E}">
        <p14:creationId xmlns:p14="http://schemas.microsoft.com/office/powerpoint/2010/main" val="461934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unfair”</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Printed in March 1812, this political cartoon was drawn in reaction to the newly drawn state senate election district of South Essex created by the Massachusetts legislature to favor the Democratic-Republican Party candidates of Governor Elbridge Gerry over the Federalists.</a:t>
            </a:r>
          </a:p>
          <a:p>
            <a:endParaRPr lang="en-US" b="1" dirty="0"/>
          </a:p>
        </p:txBody>
      </p:sp>
      <p:sp>
        <p:nvSpPr>
          <p:cNvPr id="4" name="Slide Number Placeholder 3"/>
          <p:cNvSpPr>
            <a:spLocks noGrp="1"/>
          </p:cNvSpPr>
          <p:nvPr>
            <p:ph type="sldNum" sz="quarter" idx="10"/>
          </p:nvPr>
        </p:nvSpPr>
        <p:spPr/>
        <p:txBody>
          <a:bodyPr/>
          <a:lstStyle/>
          <a:p>
            <a:fld id="{29AC367C-D2AE-074E-8441-9F2631729974}" type="slidenum">
              <a:rPr lang="en-US" smtClean="0"/>
              <a:t>28</a:t>
            </a:fld>
            <a:endParaRPr lang="en-US"/>
          </a:p>
        </p:txBody>
      </p:sp>
    </p:spTree>
    <p:extLst>
      <p:ext uri="{BB962C8B-B14F-4D97-AF65-F5344CB8AC3E}">
        <p14:creationId xmlns:p14="http://schemas.microsoft.com/office/powerpoint/2010/main" val="3356293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en.wikipedia.org</a:t>
            </a:r>
            <a:r>
              <a:rPr lang="en-US" dirty="0"/>
              <a:t>/wiki/</a:t>
            </a:r>
            <a:r>
              <a:rPr lang="en-US" dirty="0" err="1"/>
              <a:t>Gerrymandering#Etymology</a:t>
            </a:r>
            <a:endParaRPr lang="en-US" dirty="0"/>
          </a:p>
          <a:p>
            <a:endParaRPr lang="en-US" dirty="0"/>
          </a:p>
          <a:p>
            <a:r>
              <a:rPr lang="en-US" dirty="0"/>
              <a:t>"Cracking" involves spreading voters of a particular type among many districts in order to deny them a sufficiently large voting bloc in any particular district. An example would be to split the voters in an urban area among several districts wherein the majority of voters are suburban, on the presumption that the two groups would vote differently, and the suburban voters would be far more likely to get their way in the elections.</a:t>
            </a:r>
          </a:p>
          <a:p>
            <a:r>
              <a:rPr lang="en-US" dirty="0"/>
              <a:t>"Packing" is to concentrate as many voters of one type into a single electoral district to reduce their influence in other districts. In some cases, this may be done to obtain representation for a community of common interest (such as to create a majority-minority district), rather than to dilute that interest over several districts to a point of ineffectiveness (and, when minority groups are involved, to avoid likely lawsuits charging racial discrimination). When the party controlling the districting process has a statewide majority, packing is usually not necessary to attain partisan advantage; the minority party can generally be "cracked" everywhere. Packing is therefore more likely to be used for partisan advantage when the party controlling the districting process has a statewide minority, because by forfeiting a few districts packed with the opposition, cracking can be used in forming the remaining districts.</a:t>
            </a:r>
          </a:p>
          <a:p>
            <a:r>
              <a:rPr lang="en-US" dirty="0"/>
              <a:t>"Hijacking" redraws two districts in such a way as to force two incumbents of the same political party to run against each other in one district, ensuring that one of them will be eliminated, while usually leaving the other district to be won by someone from a different political party.</a:t>
            </a:r>
          </a:p>
          <a:p>
            <a:r>
              <a:rPr lang="en-US" dirty="0"/>
              <a:t>"Kidnapping" aims to move areas where a certain elected official has significant support to another district, making it more difficult to win future elections with a new electorate. This is often employed against politicians who represent multiple urban areas, in which larger cities will be removed from the district in order to make the district more rural.</a:t>
            </a:r>
          </a:p>
        </p:txBody>
      </p:sp>
      <p:sp>
        <p:nvSpPr>
          <p:cNvPr id="4" name="Slide Number Placeholder 3"/>
          <p:cNvSpPr>
            <a:spLocks noGrp="1"/>
          </p:cNvSpPr>
          <p:nvPr>
            <p:ph type="sldNum" sz="quarter" idx="10"/>
          </p:nvPr>
        </p:nvSpPr>
        <p:spPr/>
        <p:txBody>
          <a:bodyPr/>
          <a:lstStyle/>
          <a:p>
            <a:fld id="{29AC367C-D2AE-074E-8441-9F2631729974}" type="slidenum">
              <a:rPr lang="en-US" smtClean="0"/>
              <a:t>29</a:t>
            </a:fld>
            <a:endParaRPr lang="en-US"/>
          </a:p>
        </p:txBody>
      </p:sp>
    </p:spTree>
    <p:extLst>
      <p:ext uri="{BB962C8B-B14F-4D97-AF65-F5344CB8AC3E}">
        <p14:creationId xmlns:p14="http://schemas.microsoft.com/office/powerpoint/2010/main" val="1662180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AC367C-D2AE-074E-8441-9F2631729974}" type="slidenum">
              <a:rPr lang="en-US" smtClean="0"/>
              <a:t>30</a:t>
            </a:fld>
            <a:endParaRPr lang="en-US"/>
          </a:p>
        </p:txBody>
      </p:sp>
    </p:spTree>
    <p:extLst>
      <p:ext uri="{BB962C8B-B14F-4D97-AF65-F5344CB8AC3E}">
        <p14:creationId xmlns:p14="http://schemas.microsoft.com/office/powerpoint/2010/main" val="965042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000" dirty="0"/>
              <a:t>HISTORICAL AND TODAY</a:t>
            </a:r>
          </a:p>
          <a:p>
            <a:endParaRPr lang="en-US" sz="2000" dirty="0"/>
          </a:p>
          <a:p>
            <a:r>
              <a:rPr lang="en-US" sz="2000" dirty="0"/>
              <a:t>Democrats</a:t>
            </a:r>
          </a:p>
          <a:p>
            <a:pPr lvl="1"/>
            <a:r>
              <a:rPr lang="en-US" sz="1800" dirty="0"/>
              <a:t>Documented cases in CA, MA, WA pre1955 </a:t>
            </a:r>
            <a:r>
              <a:rPr lang="en-US" sz="1800" dirty="0" err="1"/>
              <a:t>etc</a:t>
            </a:r>
            <a:endParaRPr lang="en-US" sz="1800" dirty="0"/>
          </a:p>
          <a:p>
            <a:pPr lvl="1"/>
            <a:r>
              <a:rPr lang="en-US" sz="1800" dirty="0"/>
              <a:t>National Democratic Redistricting Committee, raising</a:t>
            </a:r>
            <a:r>
              <a:rPr lang="en-US" sz="1800" baseline="0" dirty="0"/>
              <a:t> money</a:t>
            </a:r>
            <a:endParaRPr lang="en-US" sz="1800" dirty="0"/>
          </a:p>
          <a:p>
            <a:pPr lvl="2"/>
            <a:r>
              <a:rPr lang="en-US" sz="1800" dirty="0"/>
              <a:t>Feb 2018 announced their state by state strategy</a:t>
            </a:r>
          </a:p>
          <a:p>
            <a:pPr lvl="2"/>
            <a:r>
              <a:rPr lang="en-US" sz="1800" dirty="0"/>
              <a:t>12 states, 9 gubernatorial races, 20 legislative chambers, 2 ballot initiatives, and 2 down-ballot races. </a:t>
            </a:r>
          </a:p>
          <a:p>
            <a:endParaRPr lang="en-US" sz="1800" dirty="0"/>
          </a:p>
          <a:p>
            <a:r>
              <a:rPr lang="en-US" dirty="0"/>
              <a:t>Former President Obama: </a:t>
            </a:r>
          </a:p>
          <a:p>
            <a:pPr lvl="1"/>
            <a:r>
              <a:rPr lang="en-US" dirty="0"/>
              <a:t>redistricting is main politics focus of his post presidency</a:t>
            </a:r>
          </a:p>
          <a:p>
            <a:pPr lvl="1"/>
            <a:r>
              <a:rPr lang="en-US" dirty="0"/>
              <a:t>Raised $10.8M in the first 6 months</a:t>
            </a:r>
          </a:p>
          <a:p>
            <a:r>
              <a:rPr lang="en-US" dirty="0"/>
              <a:t>Chair: Eric Holder, former U.S. Attorney General</a:t>
            </a:r>
          </a:p>
          <a:p>
            <a:pPr lvl="1"/>
            <a:r>
              <a:rPr lang="en-US" dirty="0"/>
              <a:t>October 2017 sued State of George for partisan </a:t>
            </a:r>
            <a:r>
              <a:rPr lang="en-US" dirty="0" err="1"/>
              <a:t>gerrymand</a:t>
            </a:r>
            <a:endParaRPr lang="en-US" dirty="0"/>
          </a:p>
          <a:p>
            <a:r>
              <a:rPr lang="en-US" dirty="0"/>
              <a:t>Executive Director, Kelly Ward: </a:t>
            </a:r>
          </a:p>
          <a:p>
            <a:pPr lvl="1"/>
            <a:r>
              <a:rPr lang="en-US" dirty="0"/>
              <a:t>Many of the current maps for state legislature and House districts represent Republicans’ “fundamental challenge to our democracy,” </a:t>
            </a:r>
          </a:p>
          <a:p>
            <a:r>
              <a:rPr lang="en-US" dirty="0"/>
              <a:t>ON Feb 7, 2018, they announced their state by state strategy: </a:t>
            </a:r>
          </a:p>
          <a:p>
            <a:pPr lvl="1"/>
            <a:r>
              <a:rPr lang="en-US" dirty="0"/>
              <a:t>12 states, 9 gubernatorial races, 20 legislative chambers, 2 ballot initiatives, and 2 down-ballot races.  </a:t>
            </a:r>
          </a:p>
          <a:p>
            <a:pPr lvl="1"/>
            <a:r>
              <a:rPr lang="en-US" dirty="0"/>
              <a:t>There are 8 additional states on Watch List</a:t>
            </a:r>
          </a:p>
          <a:p>
            <a:endParaRPr lang="en-US" sz="1800" dirty="0"/>
          </a:p>
          <a:p>
            <a:endParaRPr lang="en-US" sz="1800" dirty="0"/>
          </a:p>
          <a:p>
            <a:r>
              <a:rPr lang="en-US" sz="2000" dirty="0"/>
              <a:t>Republicans</a:t>
            </a:r>
          </a:p>
          <a:p>
            <a:pPr lvl="1"/>
            <a:r>
              <a:rPr lang="en-US" sz="1800" dirty="0"/>
              <a:t>Republican State Leadership Committee: REDMAP Project 2010</a:t>
            </a:r>
          </a:p>
          <a:p>
            <a:pPr lvl="3">
              <a:lnSpc>
                <a:spcPct val="120000"/>
              </a:lnSpc>
            </a:pPr>
            <a:r>
              <a:rPr lang="en-US" sz="1600" dirty="0"/>
              <a:t>Target State Legislative races in 2010, </a:t>
            </a:r>
          </a:p>
          <a:p>
            <a:pPr lvl="3">
              <a:lnSpc>
                <a:spcPct val="120000"/>
              </a:lnSpc>
            </a:pPr>
            <a:r>
              <a:rPr lang="en-US" sz="1600" dirty="0"/>
              <a:t>Control redistricting in 2011 </a:t>
            </a:r>
          </a:p>
          <a:p>
            <a:pPr lvl="3">
              <a:lnSpc>
                <a:spcPct val="120000"/>
              </a:lnSpc>
            </a:pPr>
            <a:r>
              <a:rPr lang="en-US" sz="1600" dirty="0"/>
              <a:t>Results:</a:t>
            </a:r>
          </a:p>
          <a:p>
            <a:pPr lvl="4">
              <a:lnSpc>
                <a:spcPct val="120000"/>
              </a:lnSpc>
            </a:pPr>
            <a:r>
              <a:rPr lang="en-US" sz="1600" dirty="0"/>
              <a:t>Won Majority in U.S. House in 2012 elections</a:t>
            </a:r>
          </a:p>
          <a:p>
            <a:pPr lvl="4">
              <a:lnSpc>
                <a:spcPct val="120000"/>
              </a:lnSpc>
            </a:pPr>
            <a:r>
              <a:rPr lang="en-US" sz="1600" dirty="0"/>
              <a:t>Strong Republican delegation w/ majority Democratic voters: Michigan, Ohio, Pennsylvania and Wisconsin.</a:t>
            </a:r>
          </a:p>
          <a:p>
            <a:pPr lvl="4">
              <a:lnSpc>
                <a:spcPct val="120000"/>
              </a:lnSpc>
            </a:pPr>
            <a:endParaRPr lang="en-US" sz="1600" dirty="0"/>
          </a:p>
          <a:p>
            <a:pPr>
              <a:lnSpc>
                <a:spcPct val="120000"/>
              </a:lnSpc>
            </a:pPr>
            <a:r>
              <a:rPr lang="en-US" dirty="0"/>
              <a:t>Republican State Leadership Committee (RSLC)</a:t>
            </a:r>
          </a:p>
          <a:p>
            <a:pPr lvl="1">
              <a:lnSpc>
                <a:spcPct val="120000"/>
              </a:lnSpc>
            </a:pPr>
            <a:r>
              <a:rPr lang="en-US" dirty="0"/>
              <a:t>Target State Legislative races in 2010</a:t>
            </a:r>
          </a:p>
          <a:p>
            <a:pPr lvl="1">
              <a:lnSpc>
                <a:spcPct val="120000"/>
              </a:lnSpc>
            </a:pPr>
            <a:r>
              <a:rPr lang="en-US" dirty="0"/>
              <a:t>Control redistricting in 2011 </a:t>
            </a:r>
          </a:p>
          <a:p>
            <a:pPr lvl="1">
              <a:lnSpc>
                <a:spcPct val="120000"/>
              </a:lnSpc>
            </a:pPr>
            <a:r>
              <a:rPr lang="en-US" dirty="0"/>
              <a:t>Win a Republican U.S. House Majority in 2012 elections</a:t>
            </a:r>
          </a:p>
          <a:p>
            <a:pPr>
              <a:lnSpc>
                <a:spcPct val="120000"/>
              </a:lnSpc>
            </a:pPr>
            <a:r>
              <a:rPr lang="en-US" b="1" dirty="0"/>
              <a:t>$30 million </a:t>
            </a:r>
            <a:r>
              <a:rPr lang="en-US" dirty="0"/>
              <a:t>in 2009-2010</a:t>
            </a:r>
          </a:p>
          <a:p>
            <a:pPr lvl="1">
              <a:lnSpc>
                <a:spcPct val="120000"/>
              </a:lnSpc>
            </a:pPr>
            <a:r>
              <a:rPr lang="en-US" dirty="0"/>
              <a:t>invested $18 million after Labor Day 2010 alone.</a:t>
            </a:r>
          </a:p>
          <a:p>
            <a:pPr>
              <a:lnSpc>
                <a:spcPct val="120000"/>
              </a:lnSpc>
            </a:pPr>
            <a:r>
              <a:rPr lang="en-US" dirty="0"/>
              <a:t>Election Day 2010, State Legislative Chambers:</a:t>
            </a:r>
          </a:p>
          <a:p>
            <a:pPr lvl="1">
              <a:lnSpc>
                <a:spcPct val="120000"/>
              </a:lnSpc>
            </a:pPr>
            <a:r>
              <a:rPr lang="en-US" dirty="0"/>
              <a:t>Prior: </a:t>
            </a:r>
            <a:r>
              <a:rPr lang="en-US" b="1" dirty="0"/>
              <a:t>Democrats 60 Republicans 36</a:t>
            </a:r>
            <a:r>
              <a:rPr lang="en-US" dirty="0"/>
              <a:t>.  </a:t>
            </a:r>
          </a:p>
          <a:p>
            <a:pPr lvl="1">
              <a:lnSpc>
                <a:spcPct val="120000"/>
              </a:lnSpc>
            </a:pPr>
            <a:r>
              <a:rPr lang="en-US" dirty="0"/>
              <a:t>After: </a:t>
            </a:r>
            <a:r>
              <a:rPr lang="en-US" b="1" dirty="0"/>
              <a:t>Democrats 40</a:t>
            </a:r>
            <a:r>
              <a:rPr lang="en-US" dirty="0"/>
              <a:t>, </a:t>
            </a:r>
            <a:r>
              <a:rPr lang="en-US" b="1" dirty="0"/>
              <a:t>Republicans 55</a:t>
            </a:r>
            <a:r>
              <a:rPr lang="en-US" dirty="0"/>
              <a:t>, and two remained tied. </a:t>
            </a:r>
          </a:p>
          <a:p>
            <a:pPr>
              <a:lnSpc>
                <a:spcPct val="120000"/>
              </a:lnSpc>
            </a:pPr>
            <a:r>
              <a:rPr lang="en-US" dirty="0"/>
              <a:t>Strong Republican delegation / majority Democratic voters: </a:t>
            </a:r>
          </a:p>
          <a:p>
            <a:pPr lvl="1">
              <a:lnSpc>
                <a:spcPct val="120000"/>
              </a:lnSpc>
            </a:pPr>
            <a:r>
              <a:rPr lang="en-US" dirty="0"/>
              <a:t>Michigan, Ohio, Pennsylvania and Wisconsin.</a:t>
            </a:r>
          </a:p>
          <a:p>
            <a:pPr lvl="1">
              <a:lnSpc>
                <a:spcPct val="120000"/>
              </a:lnSpc>
            </a:pPr>
            <a:endParaRPr lang="en-US" dirty="0"/>
          </a:p>
          <a:p>
            <a:pPr lvl="1">
              <a:lnSpc>
                <a:spcPct val="120000"/>
              </a:lnSpc>
            </a:pPr>
            <a:r>
              <a:rPr lang="en-US" dirty="0"/>
              <a:t>2019 NRRT</a:t>
            </a:r>
            <a:r>
              <a:rPr lang="en-US" baseline="0" dirty="0"/>
              <a:t> – Scott Walker – notorious Republican </a:t>
            </a:r>
            <a:r>
              <a:rPr lang="en-US" baseline="0" dirty="0" err="1"/>
              <a:t>Gov</a:t>
            </a:r>
            <a:r>
              <a:rPr lang="en-US" baseline="0" dirty="0"/>
              <a:t> from Wisconsin no leading</a:t>
            </a:r>
            <a:endParaRPr lang="en-US" dirty="0"/>
          </a:p>
          <a:p>
            <a:pPr lvl="4">
              <a:lnSpc>
                <a:spcPct val="120000"/>
              </a:lnSpc>
            </a:pPr>
            <a:endParaRPr lang="en-US" sz="1600" dirty="0"/>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32</a:t>
            </a:fld>
            <a:endParaRPr lang="en-US"/>
          </a:p>
        </p:txBody>
      </p:sp>
    </p:spTree>
    <p:extLst>
      <p:ext uri="{BB962C8B-B14F-4D97-AF65-F5344CB8AC3E}">
        <p14:creationId xmlns:p14="http://schemas.microsoft.com/office/powerpoint/2010/main" val="2089531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Large data sets processed by computer</a:t>
            </a:r>
          </a:p>
          <a:p>
            <a:pPr lvl="1"/>
            <a:r>
              <a:rPr lang="en-US" dirty="0"/>
              <a:t>Partisan registrations</a:t>
            </a:r>
          </a:p>
          <a:p>
            <a:pPr lvl="1"/>
            <a:r>
              <a:rPr lang="en-US" dirty="0"/>
              <a:t>Census – race, age, occupation, socio-economic status</a:t>
            </a:r>
          </a:p>
          <a:p>
            <a:pPr lvl="1"/>
            <a:r>
              <a:rPr lang="en-US" dirty="0"/>
              <a:t>Preferences – memberships, media, online purchasing</a:t>
            </a:r>
          </a:p>
          <a:p>
            <a:pPr lvl="1"/>
            <a:endParaRPr lang="en-US" dirty="0"/>
          </a:p>
          <a:p>
            <a:r>
              <a:rPr lang="en-US" dirty="0"/>
              <a:t>Redistricting Computational Contest Winners</a:t>
            </a:r>
          </a:p>
          <a:p>
            <a:pPr lvl="1"/>
            <a:r>
              <a:rPr lang="en-US" u="sng" dirty="0"/>
              <a:t>University of Illinois</a:t>
            </a:r>
            <a:r>
              <a:rPr lang="en-US" dirty="0"/>
              <a:t>: </a:t>
            </a:r>
            <a:r>
              <a:rPr lang="en-US" b="1" dirty="0"/>
              <a:t>scalable evolutionary computation model , parallel computing</a:t>
            </a:r>
          </a:p>
          <a:p>
            <a:pPr lvl="1"/>
            <a:r>
              <a:rPr lang="en-US" u="sng" dirty="0"/>
              <a:t>Princeton University</a:t>
            </a:r>
            <a:r>
              <a:rPr lang="en-US" dirty="0"/>
              <a:t>:  3 </a:t>
            </a:r>
            <a:r>
              <a:rPr lang="en-US" b="1" dirty="0"/>
              <a:t>statistical tests</a:t>
            </a:r>
          </a:p>
          <a:p>
            <a:pPr lvl="1"/>
            <a:r>
              <a:rPr lang="en-US" b="1" dirty="0"/>
              <a:t> </a:t>
            </a:r>
            <a:r>
              <a:rPr lang="en-US" u="sng" dirty="0"/>
              <a:t>UNC – Charlotte</a:t>
            </a:r>
            <a:r>
              <a:rPr lang="en-US" dirty="0"/>
              <a:t>: </a:t>
            </a:r>
            <a:r>
              <a:rPr lang="en-US" b="1" dirty="0"/>
              <a:t>statistical methods </a:t>
            </a:r>
            <a:r>
              <a:rPr lang="en-US" dirty="0"/>
              <a:t>of mean and median</a:t>
            </a:r>
          </a:p>
          <a:p>
            <a:r>
              <a:rPr lang="en-US" dirty="0"/>
              <a:t>More powerful</a:t>
            </a:r>
            <a:r>
              <a:rPr lang="en-US" baseline="0" dirty="0"/>
              <a:t> tools, more analysis – more fair or more gerrymandered. -- good or more evil. </a:t>
            </a:r>
          </a:p>
          <a:p>
            <a:r>
              <a:rPr lang="en-US" baseline="0" dirty="0"/>
              <a:t>Frankenstein – technology is not good or bad, its how we use it. </a:t>
            </a:r>
          </a:p>
          <a:p>
            <a:endParaRPr lang="en-US" baseline="0" dirty="0"/>
          </a:p>
          <a:p>
            <a:r>
              <a:rPr lang="en-US" dirty="0"/>
              <a:t>Redistricting Computational Contest Winners</a:t>
            </a:r>
          </a:p>
          <a:p>
            <a:pPr lvl="1"/>
            <a:r>
              <a:rPr lang="en-US" u="sng" dirty="0"/>
              <a:t>University of Illinois</a:t>
            </a:r>
            <a:r>
              <a:rPr lang="en-US" dirty="0"/>
              <a:t>: </a:t>
            </a:r>
            <a:r>
              <a:rPr lang="en-US" b="1" dirty="0"/>
              <a:t>scalable evolutionary computation model </a:t>
            </a:r>
            <a:r>
              <a:rPr lang="en-US" dirty="0"/>
              <a:t>that utilizes high performance parallel computing</a:t>
            </a:r>
          </a:p>
          <a:p>
            <a:pPr lvl="1"/>
            <a:r>
              <a:rPr lang="en-US" u="sng" dirty="0"/>
              <a:t>Princeton University</a:t>
            </a:r>
            <a:r>
              <a:rPr lang="en-US" dirty="0"/>
              <a:t>:  3 </a:t>
            </a:r>
            <a:r>
              <a:rPr lang="en-US" b="1" dirty="0"/>
              <a:t>statistical tests </a:t>
            </a:r>
            <a:r>
              <a:rPr lang="en-US" dirty="0"/>
              <a:t>to reliably assess asymmetry in redistricting: (a) unrepresentative distortion (b) winning vote margins (c) reliable wins as shown in difference between mean and median vote share, </a:t>
            </a:r>
          </a:p>
          <a:p>
            <a:pPr lvl="1"/>
            <a:r>
              <a:rPr lang="en-US" u="sng" dirty="0"/>
              <a:t>UNC – Charlotte</a:t>
            </a:r>
            <a:r>
              <a:rPr lang="en-US" dirty="0"/>
              <a:t>: Adjusted normal partisan vote measures using </a:t>
            </a:r>
            <a:r>
              <a:rPr lang="en-US" b="1" dirty="0"/>
              <a:t>statistical methods </a:t>
            </a:r>
            <a:r>
              <a:rPr lang="en-US" dirty="0"/>
              <a:t>of mean and median</a:t>
            </a:r>
          </a:p>
          <a:p>
            <a:pPr lvl="1"/>
            <a:endParaRPr lang="en-US" dirty="0"/>
          </a:p>
          <a:p>
            <a:pPr lvl="1"/>
            <a:r>
              <a:rPr lang="en-US" dirty="0"/>
              <a:t>Wendy Cho, a research scientist at the National Center for Supercomputing. During the Tufts conference, Cho described her Parallel Evolutionary Algorithm for Redistricting, or PEAR. The algorithm aims to analyze every possible way to divide a state into districts, then assesses the degree to which a specific map is like the others, or an outlier. This statistical technique is used in many specialties, from breaking cryptographic codes to DNA sequencing.</a:t>
            </a:r>
          </a:p>
          <a:p>
            <a:pPr lvl="1"/>
            <a:r>
              <a:rPr lang="en-US" dirty="0"/>
              <a:t>The number of possible maps is so astronomical that Cho runs PEAR on the Blue Waters supercomputer at the University of Illinois, which can </a:t>
            </a:r>
            <a:r>
              <a:rPr lang="en-US" b="1" dirty="0"/>
              <a:t>perform 1 quadrillion calculations per second.</a:t>
            </a:r>
          </a:p>
          <a:p>
            <a:pPr lvl="1"/>
            <a:endParaRPr lang="en-US" dirty="0"/>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33</a:t>
            </a:fld>
            <a:endParaRPr lang="en-US"/>
          </a:p>
        </p:txBody>
      </p:sp>
    </p:spTree>
    <p:extLst>
      <p:ext uri="{BB962C8B-B14F-4D97-AF65-F5344CB8AC3E}">
        <p14:creationId xmlns:p14="http://schemas.microsoft.com/office/powerpoint/2010/main" val="8416987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Photo of Redistricting team in 1965. </a:t>
            </a:r>
          </a:p>
          <a:p>
            <a:r>
              <a:rPr lang="en-US" dirty="0"/>
              <a:t>Representative Mary Ellen McCaffree ran the team  (far</a:t>
            </a:r>
            <a:r>
              <a:rPr lang="en-US" baseline="0" dirty="0"/>
              <a:t> left of picture) and then Representative Slade Gorton (far right) was the Chair of the Elections &amp; Redistricting Committee.</a:t>
            </a:r>
          </a:p>
          <a:p>
            <a:r>
              <a:rPr lang="en-US" baseline="0" dirty="0"/>
              <a:t>Others in the picture: Ned Lang, Don Moos. </a:t>
            </a:r>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35</a:t>
            </a:fld>
            <a:endParaRPr lang="en-US"/>
          </a:p>
        </p:txBody>
      </p:sp>
    </p:spTree>
    <p:extLst>
      <p:ext uri="{BB962C8B-B14F-4D97-AF65-F5344CB8AC3E}">
        <p14:creationId xmlns:p14="http://schemas.microsoft.com/office/powerpoint/2010/main" val="35659599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37</a:t>
            </a:fld>
            <a:endParaRPr lang="en-US"/>
          </a:p>
        </p:txBody>
      </p:sp>
    </p:spTree>
    <p:extLst>
      <p:ext uri="{BB962C8B-B14F-4D97-AF65-F5344CB8AC3E}">
        <p14:creationId xmlns:p14="http://schemas.microsoft.com/office/powerpoint/2010/main" val="996095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Non-partisan Organization</a:t>
            </a:r>
          </a:p>
          <a:p>
            <a:pPr lvl="1"/>
            <a:r>
              <a:rPr lang="en-US" dirty="0"/>
              <a:t>Increase citizen engagement</a:t>
            </a:r>
          </a:p>
          <a:p>
            <a:pPr lvl="1"/>
            <a:r>
              <a:rPr lang="en-US" dirty="0"/>
              <a:t>Increase civics knowledge</a:t>
            </a:r>
          </a:p>
          <a:p>
            <a:pPr lvl="1"/>
            <a:r>
              <a:rPr lang="en-US" dirty="0"/>
              <a:t>Honor public service</a:t>
            </a:r>
          </a:p>
          <a:p>
            <a:r>
              <a:rPr lang="en-US" dirty="0"/>
              <a:t>Philosophies of </a:t>
            </a:r>
            <a:br>
              <a:rPr lang="en-US" dirty="0"/>
            </a:br>
            <a:r>
              <a:rPr lang="en-US" dirty="0"/>
              <a:t>Mary Ellen McCaffree</a:t>
            </a:r>
          </a:p>
          <a:p>
            <a:r>
              <a:rPr lang="en-US" dirty="0"/>
              <a:t>Manager: Alison McCaffree</a:t>
            </a:r>
          </a:p>
          <a:p>
            <a:pPr lvl="1"/>
            <a:r>
              <a:rPr lang="en-US" dirty="0"/>
              <a:t>Mechanical Engineer</a:t>
            </a:r>
          </a:p>
          <a:p>
            <a:pPr lvl="1"/>
            <a:r>
              <a:rPr lang="en-US" dirty="0"/>
              <a:t>Business woman</a:t>
            </a:r>
          </a:p>
          <a:p>
            <a:pPr lvl="2"/>
            <a:r>
              <a:rPr lang="en-US" dirty="0"/>
              <a:t>For profits and nonprofits</a:t>
            </a:r>
          </a:p>
          <a:p>
            <a:pPr lvl="2"/>
            <a:r>
              <a:rPr lang="en-US" dirty="0"/>
              <a:t>Startup &amp; high growth</a:t>
            </a: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3</a:t>
            </a:fld>
            <a:endParaRPr lang="en-US"/>
          </a:p>
        </p:txBody>
      </p:sp>
    </p:spTree>
    <p:extLst>
      <p:ext uri="{BB962C8B-B14F-4D97-AF65-F5344CB8AC3E}">
        <p14:creationId xmlns:p14="http://schemas.microsoft.com/office/powerpoint/2010/main" val="30802605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41</a:t>
            </a:fld>
            <a:endParaRPr lang="en-US"/>
          </a:p>
        </p:txBody>
      </p:sp>
    </p:spTree>
    <p:extLst>
      <p:ext uri="{BB962C8B-B14F-4D97-AF65-F5344CB8AC3E}">
        <p14:creationId xmlns:p14="http://schemas.microsoft.com/office/powerpoint/2010/main" val="1177747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dirty="0"/>
              <a:t>North Carolina's 12th congressional district is </a:t>
            </a:r>
            <a:r>
              <a:rPr lang="en-US" sz="1400" b="1" dirty="0"/>
              <a:t>predominantly African-American and liberal.</a:t>
            </a:r>
          </a:p>
          <a:p>
            <a:endParaRPr lang="en-US" sz="1400" dirty="0"/>
          </a:p>
          <a:p>
            <a:r>
              <a:rPr lang="en-US" sz="1400" dirty="0"/>
              <a:t>In the supreme court 4 times. </a:t>
            </a:r>
          </a:p>
          <a:p>
            <a:endParaRPr lang="en-US" sz="1400" dirty="0"/>
          </a:p>
          <a:p>
            <a:r>
              <a:rPr lang="en-US" sz="1400" dirty="0"/>
              <a:t>1993 Mel Watt – We will always need minority</a:t>
            </a:r>
            <a:r>
              <a:rPr lang="en-US" sz="1400" baseline="0" dirty="0"/>
              <a:t> districts – AA lawmakers – boost minority turn out. </a:t>
            </a:r>
            <a:r>
              <a:rPr lang="en-US" sz="1400" baseline="0" dirty="0" smtClean="0"/>
              <a:t>More </a:t>
            </a:r>
            <a:r>
              <a:rPr lang="en-US" sz="1400" baseline="0" dirty="0"/>
              <a:t>active </a:t>
            </a:r>
            <a:endParaRPr lang="en-US" sz="1400" dirty="0"/>
          </a:p>
        </p:txBody>
      </p:sp>
      <p:sp>
        <p:nvSpPr>
          <p:cNvPr id="4" name="Slide Number Placeholder 3"/>
          <p:cNvSpPr>
            <a:spLocks noGrp="1"/>
          </p:cNvSpPr>
          <p:nvPr>
            <p:ph type="sldNum" sz="quarter" idx="10"/>
          </p:nvPr>
        </p:nvSpPr>
        <p:spPr/>
        <p:txBody>
          <a:bodyPr/>
          <a:lstStyle/>
          <a:p>
            <a:fld id="{29AC367C-D2AE-074E-8441-9F2631729974}" type="slidenum">
              <a:rPr lang="en-US" smtClean="0"/>
              <a:t>43</a:t>
            </a:fld>
            <a:endParaRPr lang="en-US"/>
          </a:p>
        </p:txBody>
      </p:sp>
    </p:spTree>
    <p:extLst>
      <p:ext uri="{BB962C8B-B14F-4D97-AF65-F5344CB8AC3E}">
        <p14:creationId xmlns:p14="http://schemas.microsoft.com/office/powerpoint/2010/main" val="10175161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U.S. congressional districts covering Travis County, Texas (outlined in red). In 2003, the majority of Republicans in the Texas legislature redistricted the state, diluting the voting power of the heavily Democratic county by parceling its residents out</a:t>
            </a:r>
          </a:p>
        </p:txBody>
      </p:sp>
      <p:sp>
        <p:nvSpPr>
          <p:cNvPr id="4" name="Slide Number Placeholder 3"/>
          <p:cNvSpPr>
            <a:spLocks noGrp="1"/>
          </p:cNvSpPr>
          <p:nvPr>
            <p:ph type="sldNum" sz="quarter" idx="10"/>
          </p:nvPr>
        </p:nvSpPr>
        <p:spPr/>
        <p:txBody>
          <a:bodyPr/>
          <a:lstStyle/>
          <a:p>
            <a:fld id="{29AC367C-D2AE-074E-8441-9F2631729974}" type="slidenum">
              <a:rPr lang="en-US" smtClean="0"/>
              <a:t>44</a:t>
            </a:fld>
            <a:endParaRPr lang="en-US"/>
          </a:p>
        </p:txBody>
      </p:sp>
    </p:spTree>
    <p:extLst>
      <p:ext uri="{BB962C8B-B14F-4D97-AF65-F5344CB8AC3E}">
        <p14:creationId xmlns:p14="http://schemas.microsoft.com/office/powerpoint/2010/main" val="9843472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Chunks of </a:t>
            </a:r>
            <a:r>
              <a:rPr lang="en-US" b="1" dirty="0"/>
              <a:t>Pilsen</a:t>
            </a:r>
            <a:r>
              <a:rPr lang="en-US" dirty="0"/>
              <a:t> (Mexican American) and </a:t>
            </a:r>
            <a:r>
              <a:rPr lang="en-US" b="1" dirty="0"/>
              <a:t>Humboldt Park </a:t>
            </a:r>
            <a:r>
              <a:rPr lang="en-US" dirty="0"/>
              <a:t>(Puerto Rican) (north earmuff) strung together by a highway</a:t>
            </a:r>
          </a:p>
          <a:p>
            <a:endParaRPr lang="en-US" dirty="0"/>
          </a:p>
          <a:p>
            <a:r>
              <a:rPr lang="en-US" dirty="0"/>
              <a:t>➤ Luis Gutierrez has won 13 straight elections, never less than 75% of the vote, often unopposed ➤ Drawn by civil rights advocates to create a Latino opportunity district fitting together with three majority-Black districts </a:t>
            </a:r>
          </a:p>
          <a:p>
            <a:endParaRPr lang="en-US" dirty="0"/>
          </a:p>
          <a:p>
            <a:r>
              <a:rPr lang="en-US" dirty="0"/>
              <a:t>Accidental packing!</a:t>
            </a:r>
          </a:p>
          <a:p>
            <a:endParaRPr lang="en-US" dirty="0"/>
          </a:p>
          <a:p>
            <a:r>
              <a:rPr lang="en-US" dirty="0"/>
              <a:t>Jesus Garcia is the Democratic member-elect for Illinois' 4th Congressional District in the U.S. House. Garcia won the general election on November 6, 2018, after advancing from the primary on March 20, 2018.</a:t>
            </a:r>
          </a:p>
          <a:p>
            <a:endParaRPr lang="en-US" dirty="0"/>
          </a:p>
          <a:p>
            <a:r>
              <a:rPr lang="en-US" dirty="0"/>
              <a:t>Garcia is the outgoing Democratic District 7 representative on the Cook County Board of Commissioners in Illinois.[1]</a:t>
            </a:r>
          </a:p>
        </p:txBody>
      </p:sp>
      <p:sp>
        <p:nvSpPr>
          <p:cNvPr id="4" name="Slide Number Placeholder 3"/>
          <p:cNvSpPr>
            <a:spLocks noGrp="1"/>
          </p:cNvSpPr>
          <p:nvPr>
            <p:ph type="sldNum" sz="quarter" idx="10"/>
          </p:nvPr>
        </p:nvSpPr>
        <p:spPr/>
        <p:txBody>
          <a:bodyPr/>
          <a:lstStyle/>
          <a:p>
            <a:fld id="{29AC367C-D2AE-074E-8441-9F2631729974}" type="slidenum">
              <a:rPr lang="en-US" smtClean="0"/>
              <a:t>45</a:t>
            </a:fld>
            <a:endParaRPr lang="en-US"/>
          </a:p>
        </p:txBody>
      </p:sp>
    </p:spTree>
    <p:extLst>
      <p:ext uri="{BB962C8B-B14F-4D97-AF65-F5344CB8AC3E}">
        <p14:creationId xmlns:p14="http://schemas.microsoft.com/office/powerpoint/2010/main" val="40612106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Chief Justice John Roberts and Justice Antonin Scalia both seemed to indicate that states are in a tough situation when redistricting in that they must take race into account to comply with the requirements of the Voting Rights Act but cannot take race too much into account or else they run afoul of the racial gerrymandering “predominant factor” inquiry. The Chief Justice said that legislatures have to find the “sweet spot” in redistricting.</a:t>
            </a:r>
          </a:p>
          <a:p>
            <a:endParaRPr lang="en-US" dirty="0"/>
          </a:p>
          <a:p>
            <a:r>
              <a:rPr lang="en-US" dirty="0"/>
              <a:t>Note </a:t>
            </a:r>
            <a:r>
              <a:rPr lang="en-US" dirty="0" err="1"/>
              <a:t>yakima</a:t>
            </a:r>
            <a:r>
              <a:rPr lang="en-US" dirty="0"/>
              <a:t> example</a:t>
            </a:r>
            <a:r>
              <a:rPr lang="en-US" baseline="0" dirty="0"/>
              <a:t> in WA state</a:t>
            </a:r>
          </a:p>
          <a:p>
            <a:endParaRPr lang="en-US" baseline="0" dirty="0"/>
          </a:p>
          <a:p>
            <a:r>
              <a:rPr lang="en-US" baseline="0" dirty="0"/>
              <a:t>vote dilution challenge under Section 2</a:t>
            </a:r>
          </a:p>
          <a:p>
            <a:r>
              <a:rPr lang="en-US" baseline="0" dirty="0"/>
              <a:t>need to show that race was the “predominant factor” in redistricting, more important than traditional redistricting principles. </a:t>
            </a:r>
          </a:p>
          <a:p>
            <a:endParaRPr lang="en-US" baseline="0" dirty="0"/>
          </a:p>
          <a:p>
            <a:r>
              <a:rPr lang="en-US" dirty="0"/>
              <a:t>Alabama Legislative Black Caucus v. Alabama</a:t>
            </a:r>
          </a:p>
          <a:p>
            <a:r>
              <a:rPr lang="en-US" dirty="0"/>
              <a:t>Section 5 of the Voting Rights Act does not require a covered jurisdiction to maintain a particular numerical minority percentage.</a:t>
            </a:r>
          </a:p>
          <a:p>
            <a:r>
              <a:rPr lang="en-US" dirty="0"/>
              <a:t> Instead, it requires the jurisdiction to maintain a minority’s ability to elect a preferred candidate of choice.</a:t>
            </a:r>
          </a:p>
          <a:p>
            <a:endParaRPr lang="en-US" b="1" u="sng" dirty="0"/>
          </a:p>
          <a:p>
            <a:r>
              <a:rPr lang="en-US" b="1" u="sng" dirty="0"/>
              <a:t> vote dilution under Section</a:t>
            </a:r>
            <a:r>
              <a:rPr lang="en-US" b="1" u="sng" baseline="0" dirty="0"/>
              <a:t> </a:t>
            </a:r>
            <a:r>
              <a:rPr lang="en-US" b="1" u="sng" dirty="0"/>
              <a:t>2 of the VRA. </a:t>
            </a:r>
          </a:p>
          <a:p>
            <a:r>
              <a:rPr lang="en-US" dirty="0"/>
              <a:t> Thornburg v. </a:t>
            </a:r>
            <a:r>
              <a:rPr lang="en-US" dirty="0" err="1"/>
              <a:t>Gingles</a:t>
            </a:r>
            <a:r>
              <a:rPr lang="en-US" dirty="0"/>
              <a:t>, 478 U. S. 30, identifies three threshold</a:t>
            </a:r>
          </a:p>
          <a:p>
            <a:r>
              <a:rPr lang="en-US" dirty="0"/>
              <a:t>conditions for proving such a vote-dilution claim: (1) A “minority</a:t>
            </a:r>
          </a:p>
          <a:p>
            <a:r>
              <a:rPr lang="en-US" dirty="0"/>
              <a:t>group” must be “sufficiently large and geographically compact to constitute</a:t>
            </a:r>
          </a:p>
          <a:p>
            <a:r>
              <a:rPr lang="en-US" dirty="0"/>
              <a:t>a majority” in some reasonably configured legislative district,</a:t>
            </a:r>
          </a:p>
          <a:p>
            <a:r>
              <a:rPr lang="en-US" dirty="0"/>
              <a:t>id., at 50; (2) the minority group must be “politically cohesive,” id., at</a:t>
            </a:r>
          </a:p>
          <a:p>
            <a:r>
              <a:rPr lang="en-US" dirty="0"/>
              <a:t>51; and (3) a district’s white majority must “vote[ ] sufficiently as a</a:t>
            </a:r>
          </a:p>
          <a:p>
            <a:r>
              <a:rPr lang="en-US" dirty="0"/>
              <a:t>bloc” to usually “defeat the minority’s preferred candidate,” ibid. </a:t>
            </a:r>
          </a:p>
          <a:p>
            <a:r>
              <a:rPr lang="en-US" dirty="0"/>
              <a:t>All three must exist to have a majority-</a:t>
            </a:r>
            <a:r>
              <a:rPr lang="en-US"/>
              <a:t>minority district. </a:t>
            </a:r>
            <a:endParaRPr lang="en-US" dirty="0"/>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46</a:t>
            </a:fld>
            <a:endParaRPr lang="en-US"/>
          </a:p>
        </p:txBody>
      </p:sp>
    </p:spTree>
    <p:extLst>
      <p:ext uri="{BB962C8B-B14F-4D97-AF65-F5344CB8AC3E}">
        <p14:creationId xmlns:p14="http://schemas.microsoft.com/office/powerpoint/2010/main" val="28607627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Washington </a:t>
            </a:r>
            <a:r>
              <a:rPr lang="en-US" sz="1200" b="0" i="0" u="none" strike="noStrike" kern="1200">
                <a:solidFill>
                  <a:schemeClr val="tx1"/>
                </a:solidFill>
                <a:effectLst/>
                <a:latin typeface="+mn-lt"/>
                <a:ea typeface="+mn-ea"/>
                <a:cs typeface="+mn-cs"/>
                <a:hlinkClick r:id="rId3"/>
              </a:rPr>
              <a:t>joins</a:t>
            </a:r>
            <a:r>
              <a:rPr lang="en-US" sz="1200" b="0" i="0" kern="1200">
                <a:solidFill>
                  <a:schemeClr val="tx1"/>
                </a:solidFill>
                <a:effectLst/>
                <a:latin typeface="+mn-lt"/>
                <a:ea typeface="+mn-ea"/>
                <a:cs typeface="+mn-cs"/>
              </a:rPr>
              <a:t> California, Delaware, New York, and Maryland as the only states to expressly outlaw prison gerrymandering at the state-wide level, though a few others have measures in place at the local level.</a:t>
            </a:r>
            <a:endParaRPr lang="en-US"/>
          </a:p>
          <a:p>
            <a:endParaRPr lang="en-US" dirty="0"/>
          </a:p>
          <a:p>
            <a:r>
              <a:rPr lang="en-US" dirty="0"/>
              <a:t>http://</a:t>
            </a:r>
            <a:r>
              <a:rPr lang="en-US" dirty="0" err="1"/>
              <a:t>www.sentencingproject.org</a:t>
            </a:r>
            <a:r>
              <a:rPr lang="en-US" dirty="0"/>
              <a:t>/</a:t>
            </a:r>
            <a:r>
              <a:rPr lang="en-US" dirty="0" err="1"/>
              <a:t>wp</a:t>
            </a:r>
            <a:r>
              <a:rPr lang="en-US" dirty="0"/>
              <a:t>-content/uploads/2015/08/Felony-Disenfranchisement-</a:t>
            </a:r>
            <a:r>
              <a:rPr lang="en-US" dirty="0" err="1"/>
              <a:t>Primer.pdf</a:t>
            </a:r>
            <a:endParaRPr lang="en-US" dirty="0"/>
          </a:p>
          <a:p>
            <a:endParaRPr lang="en-US" dirty="0"/>
          </a:p>
          <a:p>
            <a:r>
              <a:rPr lang="en-US" dirty="0"/>
              <a:t>6.1 M people can not</a:t>
            </a:r>
            <a:r>
              <a:rPr lang="en-US" baseline="0" dirty="0"/>
              <a:t> vote. 33% are in prison (for felony)(2M) (2016 numbers)</a:t>
            </a:r>
          </a:p>
          <a:p>
            <a:endParaRPr lang="en-US" baseline="0" dirty="0"/>
          </a:p>
          <a:p>
            <a:r>
              <a:rPr lang="en-US" sz="1200" b="0" i="0" kern="1200" dirty="0">
                <a:solidFill>
                  <a:schemeClr val="tx1"/>
                </a:solidFill>
                <a:effectLst/>
                <a:latin typeface="+mn-lt"/>
                <a:ea typeface="+mn-ea"/>
                <a:cs typeface="+mn-cs"/>
              </a:rPr>
              <a:t>Feb 2018 - 2 million people will be counted in the “wrong” place</a:t>
            </a:r>
            <a:endParaRPr lang="en-US" dirty="0"/>
          </a:p>
          <a:p>
            <a:endParaRPr lang="en-US" dirty="0"/>
          </a:p>
          <a:p>
            <a:r>
              <a:rPr lang="en-US" dirty="0"/>
              <a:t> 77 percent of disenfranchised voters live in their communities, either under probation or parole supervision or having completed their sentence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47</a:t>
            </a:fld>
            <a:endParaRPr lang="en-US"/>
          </a:p>
        </p:txBody>
      </p:sp>
    </p:spTree>
    <p:extLst>
      <p:ext uri="{BB962C8B-B14F-4D97-AF65-F5344CB8AC3E}">
        <p14:creationId xmlns:p14="http://schemas.microsoft.com/office/powerpoint/2010/main" val="28373550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2019  Bill - 2SSB</a:t>
            </a:r>
            <a:r>
              <a:rPr lang="en-US" baseline="0" dirty="0"/>
              <a:t> 5287 – will address this. </a:t>
            </a:r>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48</a:t>
            </a:fld>
            <a:endParaRPr lang="en-US"/>
          </a:p>
        </p:txBody>
      </p:sp>
    </p:spTree>
    <p:extLst>
      <p:ext uri="{BB962C8B-B14F-4D97-AF65-F5344CB8AC3E}">
        <p14:creationId xmlns:p14="http://schemas.microsoft.com/office/powerpoint/2010/main" val="30370699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kern="1200" dirty="0" err="1">
                <a:solidFill>
                  <a:schemeClr val="tx1"/>
                </a:solidFill>
                <a:effectLst/>
                <a:latin typeface="+mn-lt"/>
                <a:ea typeface="+mn-ea"/>
                <a:cs typeface="+mn-cs"/>
              </a:rPr>
              <a:t>Colegrove</a:t>
            </a:r>
            <a:r>
              <a:rPr lang="en-US" sz="1200" b="1" i="0" kern="1200" dirty="0">
                <a:solidFill>
                  <a:schemeClr val="tx1"/>
                </a:solidFill>
                <a:effectLst/>
                <a:latin typeface="+mn-lt"/>
                <a:ea typeface="+mn-ea"/>
                <a:cs typeface="+mn-cs"/>
              </a:rPr>
              <a:t> v Green 1946 </a:t>
            </a:r>
            <a:r>
              <a:rPr lang="en-US" sz="1200" b="0" i="0" kern="1200" dirty="0">
                <a:solidFill>
                  <a:schemeClr val="tx1"/>
                </a:solidFill>
                <a:effectLst/>
                <a:latin typeface="+mn-lt"/>
                <a:ea typeface="+mn-ea"/>
                <a:cs typeface="+mn-cs"/>
              </a:rPr>
              <a:t>- But courts have traditionally been reluctant to resolve redistricting disputes, heeding Justice Felix Frankfurter's </a:t>
            </a:r>
            <a:r>
              <a:rPr lang="en-US" sz="1200" b="0" i="0" u="none" strike="noStrike" kern="1200" dirty="0">
                <a:solidFill>
                  <a:schemeClr val="tx1"/>
                </a:solidFill>
                <a:effectLst/>
                <a:latin typeface="+mn-lt"/>
                <a:ea typeface="+mn-ea"/>
                <a:cs typeface="+mn-cs"/>
                <a:hlinkClick r:id="rId3"/>
              </a:rPr>
              <a:t>1946 warning</a:t>
            </a:r>
            <a:r>
              <a:rPr lang="en-US" sz="1200" b="0" i="0" kern="1200" dirty="0">
                <a:solidFill>
                  <a:schemeClr val="tx1"/>
                </a:solidFill>
                <a:effectLst/>
                <a:latin typeface="+mn-lt"/>
                <a:ea typeface="+mn-ea"/>
                <a:cs typeface="+mn-cs"/>
              </a:rPr>
              <a:t> that courts "ought not to enter the political thicket."</a:t>
            </a:r>
            <a:endParaRPr lang="en-US" dirty="0"/>
          </a:p>
          <a:p>
            <a:endParaRPr lang="en-US" b="1" dirty="0"/>
          </a:p>
          <a:p>
            <a:r>
              <a:rPr lang="en-US" b="1" dirty="0" err="1"/>
              <a:t>Veith</a:t>
            </a:r>
            <a:r>
              <a:rPr lang="en-US" b="1" dirty="0"/>
              <a:t> v. </a:t>
            </a:r>
            <a:r>
              <a:rPr lang="en-US" b="1" dirty="0" err="1"/>
              <a:t>Jubilirer</a:t>
            </a:r>
            <a:r>
              <a:rPr lang="en-US" b="1" dirty="0"/>
              <a:t> </a:t>
            </a:r>
            <a:r>
              <a:rPr lang="en-US" dirty="0"/>
              <a:t>(2004) partisan gerrymandering claims, SCOTUS found no appropriate judicial solution and would not intervene.</a:t>
            </a:r>
          </a:p>
          <a:p>
            <a:r>
              <a:rPr lang="en-US" dirty="0"/>
              <a:t>Judges split: 4-1-4. Justice Kennedy</a:t>
            </a:r>
            <a:r>
              <a:rPr lang="en-US" baseline="0" dirty="0"/>
              <a:t> being the 1 who said not </a:t>
            </a:r>
            <a:r>
              <a:rPr lang="en-US" baseline="0" dirty="0" err="1"/>
              <a:t>judical</a:t>
            </a:r>
            <a:r>
              <a:rPr lang="en-US" baseline="0" dirty="0"/>
              <a:t> YET. </a:t>
            </a:r>
            <a:endParaRPr lang="en-US" dirty="0"/>
          </a:p>
          <a:p>
            <a:endParaRPr lang="en-US" dirty="0"/>
          </a:p>
          <a:p>
            <a:endParaRPr lang="en-US" dirty="0"/>
          </a:p>
          <a:p>
            <a:r>
              <a:rPr lang="en-US" b="1" dirty="0" err="1"/>
              <a:t>Evenwel</a:t>
            </a:r>
            <a:r>
              <a:rPr lang="en-US" b="1" dirty="0"/>
              <a:t> v. Abbott </a:t>
            </a:r>
            <a:r>
              <a:rPr lang="en-US" dirty="0"/>
              <a:t>(April, 2016) Upheld districts by total population</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49</a:t>
            </a:fld>
            <a:endParaRPr lang="en-US"/>
          </a:p>
        </p:txBody>
      </p:sp>
    </p:spTree>
    <p:extLst>
      <p:ext uri="{BB962C8B-B14F-4D97-AF65-F5344CB8AC3E}">
        <p14:creationId xmlns:p14="http://schemas.microsoft.com/office/powerpoint/2010/main" val="5795562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cap="all" dirty="0" smtClean="0">
                <a:solidFill>
                  <a:schemeClr val="tx1"/>
                </a:solidFill>
                <a:effectLst/>
                <a:latin typeface="+mn-lt"/>
                <a:ea typeface="+mn-ea"/>
                <a:cs typeface="+mn-cs"/>
              </a:rPr>
              <a:t>ORAL ARGUMENT - DECEMBER 10, 2003</a:t>
            </a:r>
            <a:endParaRPr lang="en-US" sz="1200" b="0" i="0" kern="1200" dirty="0" smtClean="0">
              <a:solidFill>
                <a:schemeClr val="tx1"/>
              </a:solidFill>
              <a:effectLst/>
              <a:latin typeface="+mn-lt"/>
              <a:ea typeface="+mn-ea"/>
              <a:cs typeface="+mn-cs"/>
            </a:endParaRPr>
          </a:p>
          <a:p>
            <a:r>
              <a:rPr lang="en-US" sz="1200" b="1" i="0" u="none" strike="noStrike" kern="1200" cap="all" dirty="0" smtClean="0">
                <a:solidFill>
                  <a:schemeClr val="tx1"/>
                </a:solidFill>
                <a:effectLst/>
                <a:latin typeface="+mn-lt"/>
                <a:ea typeface="+mn-ea"/>
                <a:cs typeface="+mn-cs"/>
              </a:rPr>
              <a:t>OPINION ANNOUNCEMENT - APRIL 28, 2004</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51</a:t>
            </a:fld>
            <a:endParaRPr lang="en-US"/>
          </a:p>
        </p:txBody>
      </p:sp>
    </p:spTree>
    <p:extLst>
      <p:ext uri="{BB962C8B-B14F-4D97-AF65-F5344CB8AC3E}">
        <p14:creationId xmlns:p14="http://schemas.microsoft.com/office/powerpoint/2010/main" val="9629739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Whitford</a:t>
            </a:r>
            <a:r>
              <a:rPr lang="en-US" baseline="0" dirty="0"/>
              <a:t> v Gill Decision: </a:t>
            </a:r>
          </a:p>
          <a:p>
            <a:endParaRPr lang="en-US" dirty="0"/>
          </a:p>
          <a:p>
            <a:r>
              <a:rPr lang="en-US" dirty="0"/>
              <a:t>. Instead, we acknowledge that the expert opinions in this case have persuaded us that, on the facts before us, the EG is</a:t>
            </a:r>
          </a:p>
          <a:p>
            <a:r>
              <a:rPr lang="en-US" dirty="0"/>
              <a:t>corroborative evidence of an aggressive partisan gerrymander that was both intended and </a:t>
            </a:r>
            <a:r>
              <a:rPr lang="en-US" i="1" dirty="0"/>
              <a:t>likely to persist </a:t>
            </a:r>
            <a:r>
              <a:rPr lang="en-US" dirty="0"/>
              <a:t>for the life of the plan.</a:t>
            </a:r>
          </a:p>
          <a:p>
            <a:endParaRPr lang="en-US" dirty="0"/>
          </a:p>
          <a:p>
            <a:r>
              <a:rPr lang="en-US" sz="1200" b="0" i="0" kern="1200" dirty="0">
                <a:solidFill>
                  <a:schemeClr val="tx1"/>
                </a:solidFill>
                <a:effectLst/>
                <a:latin typeface="+mn-lt"/>
                <a:ea typeface="+mn-ea"/>
                <a:cs typeface="+mn-cs"/>
              </a:rPr>
              <a:t>At a statewide level, Wisconsin is a quintessential battleground where races are often decided by only a few percentage points. Contrast that to the state assembly map the Republicans drew: In 2012, they won 60 of the 99 seats in the Wisconsin Assembly despite winning only 48.6% of the two-party state-wide vote; in 2014, they won 63 (64%)</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seats with only 52% of the state-wide vote.</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Partisan composition</a:t>
            </a:r>
          </a:p>
          <a:p>
            <a:r>
              <a:rPr lang="en-US" dirty="0" err="1"/>
              <a:t>PartyAs</a:t>
            </a:r>
            <a:r>
              <a:rPr lang="en-US" dirty="0"/>
              <a:t> of February 2018</a:t>
            </a:r>
            <a:r>
              <a:rPr lang="en-US" dirty="0">
                <a:effectLst/>
              </a:rPr>
              <a:t>    </a:t>
            </a:r>
          </a:p>
          <a:p>
            <a:endParaRPr lang="en-US" sz="1200" u="none" strike="noStrike" kern="1200" dirty="0">
              <a:solidFill>
                <a:schemeClr val="tx1"/>
              </a:solidFill>
              <a:effectLst/>
              <a:latin typeface="+mn-lt"/>
              <a:ea typeface="+mn-ea"/>
              <a:cs typeface="+mn-cs"/>
              <a:hlinkClick r:id="rId3" tooltip="Democratic Party"/>
            </a:endParaRPr>
          </a:p>
          <a:p>
            <a:r>
              <a:rPr lang="en-US" sz="1200" u="none" strike="noStrike" kern="1200" dirty="0">
                <a:solidFill>
                  <a:schemeClr val="tx1"/>
                </a:solidFill>
                <a:effectLst/>
                <a:latin typeface="+mn-lt"/>
                <a:ea typeface="+mn-ea"/>
                <a:cs typeface="+mn-cs"/>
                <a:hlinkClick r:id="rId3" tooltip="Democratic Party"/>
              </a:rPr>
              <a:t>Democratic Party</a:t>
            </a:r>
            <a:r>
              <a:rPr lang="en-US" sz="1200" u="none" strike="noStrike" kern="1200" dirty="0">
                <a:solidFill>
                  <a:schemeClr val="tx1"/>
                </a:solidFill>
                <a:effectLst/>
                <a:latin typeface="+mn-lt"/>
                <a:ea typeface="+mn-ea"/>
                <a:cs typeface="+mn-cs"/>
              </a:rPr>
              <a:t>  </a:t>
            </a:r>
            <a:r>
              <a:rPr lang="en-US" dirty="0">
                <a:effectLst/>
              </a:rPr>
              <a:t>35    -  35%</a:t>
            </a:r>
          </a:p>
          <a:p>
            <a:r>
              <a:rPr lang="en-US" sz="1200" u="none" strike="noStrike" kern="1200" dirty="0">
                <a:solidFill>
                  <a:schemeClr val="tx1"/>
                </a:solidFill>
                <a:effectLst/>
                <a:latin typeface="+mn-lt"/>
                <a:ea typeface="+mn-ea"/>
                <a:cs typeface="+mn-cs"/>
                <a:hlinkClick r:id="rId4" tooltip="Republican Party"/>
              </a:rPr>
              <a:t>Republican Party</a:t>
            </a:r>
            <a:r>
              <a:rPr lang="en-US" sz="1200" u="none" strike="noStrike" kern="1200" dirty="0">
                <a:solidFill>
                  <a:schemeClr val="tx1"/>
                </a:solidFill>
                <a:effectLst/>
                <a:latin typeface="+mn-lt"/>
                <a:ea typeface="+mn-ea"/>
                <a:cs typeface="+mn-cs"/>
              </a:rPr>
              <a:t> </a:t>
            </a:r>
            <a:r>
              <a:rPr lang="en-US" dirty="0">
                <a:effectLst/>
              </a:rPr>
              <a:t>62    - 62%</a:t>
            </a:r>
          </a:p>
          <a:p>
            <a:r>
              <a:rPr lang="en-US" dirty="0">
                <a:effectLst/>
              </a:rPr>
              <a:t>Vacancies2  </a:t>
            </a:r>
            <a:r>
              <a:rPr lang="en-US" b="1" dirty="0">
                <a:effectLst/>
              </a:rPr>
              <a:t>Total 99</a:t>
            </a:r>
          </a:p>
          <a:p>
            <a:endParaRPr lang="en-US" b="1" dirty="0">
              <a:effectLst/>
            </a:endParaRPr>
          </a:p>
          <a:p>
            <a:endParaRPr lang="en-US" b="1" dirty="0">
              <a:effectLst/>
            </a:endParaRPr>
          </a:p>
          <a:p>
            <a:r>
              <a:rPr lang="en-US" b="1" dirty="0">
                <a:effectLst/>
              </a:rPr>
              <a:t>2016 Presidential</a:t>
            </a:r>
            <a:r>
              <a:rPr lang="en-US" b="1" baseline="0" dirty="0">
                <a:effectLst/>
              </a:rPr>
              <a:t> election</a:t>
            </a:r>
          </a:p>
          <a:p>
            <a:endParaRPr lang="en-US" b="1" baseline="0" dirty="0">
              <a:effectLst/>
            </a:endParaRPr>
          </a:p>
          <a:p>
            <a:r>
              <a:rPr lang="en-US" b="1" baseline="0" dirty="0">
                <a:effectLst/>
              </a:rPr>
              <a:t>Clinton – 46.5%</a:t>
            </a:r>
          </a:p>
          <a:p>
            <a:r>
              <a:rPr lang="en-US" b="1" baseline="0" dirty="0">
                <a:effectLst/>
              </a:rPr>
              <a:t>Trump – 47.2%</a:t>
            </a:r>
          </a:p>
          <a:p>
            <a:endParaRPr lang="en-US" b="1" baseline="0" dirty="0">
              <a:effectLst/>
            </a:endParaRPr>
          </a:p>
          <a:p>
            <a:r>
              <a:rPr lang="en-US" sz="1200" kern="1200" dirty="0">
                <a:solidFill>
                  <a:schemeClr val="tx1"/>
                </a:solidFill>
                <a:effectLst/>
                <a:latin typeface="+mn-lt"/>
                <a:ea typeface="+mn-ea"/>
                <a:cs typeface="+mn-cs"/>
              </a:rPr>
              <a:t>1) Milwaukee city 594,833</a:t>
            </a:r>
            <a:endParaRPr lang="en-US" dirty="0">
              <a:effectLst/>
            </a:endParaRPr>
          </a:p>
          <a:p>
            <a:r>
              <a:rPr lang="en-US" sz="1200" kern="1200" dirty="0">
                <a:solidFill>
                  <a:schemeClr val="tx1"/>
                </a:solidFill>
                <a:effectLst/>
                <a:latin typeface="+mn-lt"/>
                <a:ea typeface="+mn-ea"/>
                <a:cs typeface="+mn-cs"/>
              </a:rPr>
              <a:t>2) Madison city 233,209</a:t>
            </a:r>
            <a:endParaRPr lang="en-US" dirty="0">
              <a:effectLst/>
            </a:endParaRPr>
          </a:p>
          <a:p>
            <a:r>
              <a:rPr lang="en-US" sz="1200" kern="1200" dirty="0">
                <a:solidFill>
                  <a:schemeClr val="tx1"/>
                </a:solidFill>
                <a:effectLst/>
                <a:latin typeface="+mn-lt"/>
                <a:ea typeface="+mn-ea"/>
                <a:cs typeface="+mn-cs"/>
              </a:rPr>
              <a:t>3) Green Bay city 104,057</a:t>
            </a:r>
            <a:endParaRPr lang="en-US" dirty="0">
              <a:effectLst/>
            </a:endParaRPr>
          </a:p>
          <a:p>
            <a:r>
              <a:rPr lang="en-US" sz="1200" kern="1200" dirty="0">
                <a:solidFill>
                  <a:schemeClr val="tx1"/>
                </a:solidFill>
                <a:effectLst/>
                <a:latin typeface="+mn-lt"/>
                <a:ea typeface="+mn-ea"/>
                <a:cs typeface="+mn-cs"/>
              </a:rPr>
              <a:t>4) Kenosha city 99,218</a:t>
            </a:r>
            <a:endParaRPr lang="en-US" dirty="0">
              <a:effectLst/>
            </a:endParaRPr>
          </a:p>
          <a:p>
            <a:r>
              <a:rPr lang="en-US" sz="1200" kern="1200" dirty="0">
                <a:solidFill>
                  <a:schemeClr val="tx1"/>
                </a:solidFill>
                <a:effectLst/>
                <a:latin typeface="+mn-lt"/>
                <a:ea typeface="+mn-ea"/>
                <a:cs typeface="+mn-cs"/>
              </a:rPr>
              <a:t>5) Racine city 78,860</a:t>
            </a:r>
            <a:endParaRPr lang="en-US" dirty="0">
              <a:effectLst/>
            </a:endParaRPr>
          </a:p>
          <a:p>
            <a:r>
              <a:rPr lang="en-US" sz="1200" kern="1200" dirty="0">
                <a:solidFill>
                  <a:schemeClr val="tx1"/>
                </a:solidFill>
                <a:effectLst/>
                <a:latin typeface="+mn-lt"/>
                <a:ea typeface="+mn-ea"/>
                <a:cs typeface="+mn-cs"/>
              </a:rPr>
              <a:t>6)</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Appleton city 72,623</a:t>
            </a:r>
            <a:endParaRPr lang="en-US" dirty="0">
              <a:effectLst/>
            </a:endParaRPr>
          </a:p>
          <a:p>
            <a:r>
              <a:rPr lang="en-US" dirty="0"/>
              <a:t/>
            </a:r>
            <a:br>
              <a:rPr lang="en-US" dirty="0"/>
            </a:br>
            <a:endParaRPr lang="en-US" dirty="0"/>
          </a:p>
          <a:p>
            <a:endParaRPr lang="en-US" dirty="0"/>
          </a:p>
          <a:p>
            <a:endParaRPr lang="en-US" dirty="0"/>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52</a:t>
            </a:fld>
            <a:endParaRPr lang="en-US"/>
          </a:p>
        </p:txBody>
      </p:sp>
    </p:spTree>
    <p:extLst>
      <p:ext uri="{BB962C8B-B14F-4D97-AF65-F5344CB8AC3E}">
        <p14:creationId xmlns:p14="http://schemas.microsoft.com/office/powerpoint/2010/main" val="1089138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457200">
              <a:buFont typeface="+mj-lt"/>
              <a:buAutoNum type="arabicPeriod"/>
            </a:pPr>
            <a:r>
              <a:rPr lang="en-US" sz="1200" dirty="0">
                <a:solidFill>
                  <a:schemeClr val="tx1"/>
                </a:solidFill>
              </a:rPr>
              <a:t>Understand basics of Redistricting and Reapportionment processes</a:t>
            </a:r>
          </a:p>
          <a:p>
            <a:pPr marL="457200" indent="-457200">
              <a:buFont typeface="+mj-lt"/>
              <a:buAutoNum type="arabicPeriod"/>
            </a:pPr>
            <a:r>
              <a:rPr lang="en-US" sz="1200" dirty="0">
                <a:solidFill>
                  <a:schemeClr val="tx1"/>
                </a:solidFill>
              </a:rPr>
              <a:t>Understand the history and importance of redistricting  to political power</a:t>
            </a:r>
          </a:p>
          <a:p>
            <a:pPr marL="457200" indent="-457200">
              <a:buFont typeface="+mj-lt"/>
              <a:buAutoNum type="arabicPeriod"/>
            </a:pPr>
            <a:r>
              <a:rPr lang="en-US" sz="1200" dirty="0">
                <a:solidFill>
                  <a:schemeClr val="tx1"/>
                </a:solidFill>
              </a:rPr>
              <a:t>Action Plan – Discuss what actions you can take to improve our democratic process</a:t>
            </a:r>
          </a:p>
          <a:p>
            <a:pPr marL="457200" indent="-457200">
              <a:buFont typeface="+mj-lt"/>
              <a:buAutoNum type="arabicPeriod"/>
            </a:pPr>
            <a:endParaRPr lang="en-US" sz="1200" dirty="0">
              <a:solidFill>
                <a:schemeClr val="tx1"/>
              </a:solidFill>
            </a:endParaRPr>
          </a:p>
          <a:p>
            <a:pPr marL="457200" indent="-457200">
              <a:buFont typeface="+mj-lt"/>
              <a:buAutoNum type="arabicPeriod"/>
            </a:pPr>
            <a:endParaRPr lang="en-US" sz="1200" dirty="0">
              <a:solidFill>
                <a:schemeClr val="tx1"/>
              </a:solidFill>
            </a:endParaRPr>
          </a:p>
          <a:p>
            <a:pPr marL="457200" indent="-457200">
              <a:buFont typeface="+mj-lt"/>
              <a:buAutoNum type="arabicPeriod"/>
            </a:pPr>
            <a:r>
              <a:rPr lang="en-US" sz="1200" dirty="0"/>
              <a:t>Introduction</a:t>
            </a:r>
          </a:p>
          <a:p>
            <a:pPr marL="457200" indent="-457200">
              <a:buFont typeface="+mj-lt"/>
              <a:buAutoNum type="arabicPeriod"/>
            </a:pPr>
            <a:r>
              <a:rPr lang="en-US" sz="1200" dirty="0"/>
              <a:t>Definitions</a:t>
            </a:r>
          </a:p>
          <a:p>
            <a:pPr marL="457200" indent="-457200">
              <a:buFont typeface="+mj-lt"/>
              <a:buAutoNum type="arabicPeriod"/>
            </a:pPr>
            <a:r>
              <a:rPr lang="en-US" sz="1200" dirty="0"/>
              <a:t>National View</a:t>
            </a:r>
          </a:p>
          <a:p>
            <a:pPr marL="457200" indent="-457200">
              <a:buFont typeface="+mj-lt"/>
              <a:buAutoNum type="arabicPeriod"/>
            </a:pPr>
            <a:r>
              <a:rPr lang="en-US" sz="1200" dirty="0"/>
              <a:t>Washington State View</a:t>
            </a:r>
          </a:p>
          <a:p>
            <a:pPr marL="457200" indent="-457200">
              <a:buFont typeface="+mj-lt"/>
              <a:buAutoNum type="arabicPeriod"/>
            </a:pPr>
            <a:r>
              <a:rPr lang="en-US" sz="1200" dirty="0"/>
              <a:t>Questions</a:t>
            </a:r>
          </a:p>
          <a:p>
            <a:pPr marL="457200" indent="-457200">
              <a:buFont typeface="+mj-lt"/>
              <a:buAutoNum type="arabicPeriod"/>
            </a:pPr>
            <a:endParaRPr lang="en-US" sz="1200"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4</a:t>
            </a:fld>
            <a:endParaRPr lang="en-US"/>
          </a:p>
        </p:txBody>
      </p:sp>
    </p:spTree>
    <p:extLst>
      <p:ext uri="{BB962C8B-B14F-4D97-AF65-F5344CB8AC3E}">
        <p14:creationId xmlns:p14="http://schemas.microsoft.com/office/powerpoint/2010/main" val="11885742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2"/>
            <a:r>
              <a:rPr lang="en-US" dirty="0"/>
              <a:t>These neutral maps show a natural gerrymander of </a:t>
            </a:r>
            <a:r>
              <a:rPr lang="en-US" b="1" dirty="0"/>
              <a:t>1.1 to 3.9 </a:t>
            </a:r>
            <a:r>
              <a:rPr lang="en-US" dirty="0"/>
              <a:t>percentage points favoring the Republicans.</a:t>
            </a:r>
          </a:p>
          <a:p>
            <a:pPr lvl="2"/>
            <a:r>
              <a:rPr lang="en-US" dirty="0"/>
              <a:t>Total bias of </a:t>
            </a:r>
            <a:r>
              <a:rPr lang="en-US" b="1" dirty="0"/>
              <a:t>3.8 to 6.3 </a:t>
            </a:r>
            <a:r>
              <a:rPr lang="en-US" dirty="0"/>
              <a:t>percentage points in the current map. </a:t>
            </a:r>
          </a:p>
          <a:p>
            <a:endParaRPr lang="en-US" dirty="0"/>
          </a:p>
          <a:p>
            <a:endParaRPr lang="en-US" dirty="0"/>
          </a:p>
          <a:p>
            <a:r>
              <a:rPr lang="en-US" dirty="0" err="1"/>
              <a:t>Whitford</a:t>
            </a:r>
            <a:r>
              <a:rPr lang="en-US" dirty="0"/>
              <a:t> v Gill</a:t>
            </a:r>
            <a:r>
              <a:rPr lang="en-US" baseline="0" dirty="0"/>
              <a:t> – Federal Court Decision</a:t>
            </a:r>
          </a:p>
          <a:p>
            <a:endParaRPr lang="en-US" baseline="0" dirty="0"/>
          </a:p>
          <a:p>
            <a:r>
              <a:rPr lang="en-US" baseline="0" dirty="0"/>
              <a:t>Having carefully examined the evidence bearing on this issue, we find that substantial portions of the record indicate, at least circumstantially, that Wisconsin’s</a:t>
            </a:r>
          </a:p>
          <a:p>
            <a:r>
              <a:rPr lang="en-US" baseline="0" dirty="0"/>
              <a:t>political geography affords Republicans a modest natural advantage in districting. Indeed, the plaintiffs conceded as much in their closing argument when counsel stated that “there likely is some natural packing” of Democratic voters, “especially of minority voters in places like Milwaukee.”</a:t>
            </a:r>
          </a:p>
          <a:p>
            <a:endParaRPr lang="en-US" baseline="0" dirty="0"/>
          </a:p>
          <a:p>
            <a:r>
              <a:rPr lang="en-US" baseline="0" dirty="0"/>
              <a:t>Even the Demonstration plan with as low an EG as professor could make – had a slight Republican advantage 2.2%. </a:t>
            </a:r>
          </a:p>
          <a:p>
            <a:endParaRPr lang="en-US" baseline="0" dirty="0"/>
          </a:p>
          <a:p>
            <a:r>
              <a:rPr lang="en-US" baseline="0" dirty="0"/>
              <a:t>Because the evidence at trial establishes that Wisconsin has a modestly pro-Republican political geography, we now examine whether this inherent advantage</a:t>
            </a:r>
          </a:p>
          <a:p>
            <a:r>
              <a:rPr lang="en-US" baseline="0" dirty="0"/>
              <a:t>explains Act 43’s partisan effect. We conclude that it does not. </a:t>
            </a: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53</a:t>
            </a:fld>
            <a:endParaRPr lang="en-US"/>
          </a:p>
        </p:txBody>
      </p:sp>
    </p:spTree>
    <p:extLst>
      <p:ext uri="{BB962C8B-B14F-4D97-AF65-F5344CB8AC3E}">
        <p14:creationId xmlns:p14="http://schemas.microsoft.com/office/powerpoint/2010/main" val="30599789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McGee – basically</a:t>
            </a:r>
            <a:r>
              <a:rPr lang="en-US" baseline="0" dirty="0"/>
              <a:t> a measure of vote dilution</a:t>
            </a:r>
          </a:p>
          <a:p>
            <a:endParaRPr lang="en-US" dirty="0"/>
          </a:p>
          <a:p>
            <a:r>
              <a:rPr lang="en-US" dirty="0"/>
              <a:t>October 3 2017 – SCOTUS</a:t>
            </a:r>
          </a:p>
          <a:p>
            <a:pPr marL="228600" indent="-228600">
              <a:buAutoNum type="arabicParenR"/>
            </a:pPr>
            <a:r>
              <a:rPr lang="en-US" b="1" dirty="0"/>
              <a:t>Standing</a:t>
            </a:r>
            <a:r>
              <a:rPr lang="en-US" b="1" baseline="0" dirty="0"/>
              <a:t> </a:t>
            </a:r>
            <a:r>
              <a:rPr lang="en-US" baseline="0" dirty="0"/>
              <a:t>- </a:t>
            </a:r>
            <a:r>
              <a:rPr lang="en-US" dirty="0"/>
              <a:t>Kennedy suggested that the question should be decided based on the First Amendment guaranteeing freedom of association and not the Fourteenth Amendment regarding equal protection, which has been evoked in other gerrymandering cases.</a:t>
            </a:r>
          </a:p>
          <a:p>
            <a:pPr marL="228600" indent="-228600">
              <a:buAutoNum type="arabicParenR"/>
            </a:pPr>
            <a:endParaRPr lang="en-US" dirty="0"/>
          </a:p>
          <a:p>
            <a:pPr marL="228600" indent="-228600">
              <a:buAutoNum type="arabicParenR"/>
            </a:pPr>
            <a:r>
              <a:rPr lang="en-US" dirty="0"/>
              <a:t>Is </a:t>
            </a:r>
            <a:r>
              <a:rPr lang="en-US" b="1" dirty="0"/>
              <a:t>efficienc</a:t>
            </a:r>
            <a:r>
              <a:rPr lang="en-US" b="1" baseline="0" dirty="0"/>
              <a:t>y gap </a:t>
            </a:r>
            <a:r>
              <a:rPr lang="en-US" baseline="0" dirty="0"/>
              <a:t>a robust enough measure – people understand: too new, too hard to understand, not robust to uncontested cases</a:t>
            </a:r>
          </a:p>
          <a:p>
            <a:pPr marL="228600" indent="-228600">
              <a:buAutoNum type="arabicParenR"/>
            </a:pPr>
            <a:endParaRPr lang="en-US" baseline="0" dirty="0"/>
          </a:p>
          <a:p>
            <a:pPr marL="1193800" lvl="1" indent="-342900"/>
            <a:r>
              <a:rPr lang="en-US" sz="2600" dirty="0"/>
              <a:t>cast for the losing candidate </a:t>
            </a:r>
          </a:p>
          <a:p>
            <a:pPr marL="1193800" lvl="1" indent="-342900"/>
            <a:r>
              <a:rPr lang="en-US" sz="2800" dirty="0"/>
              <a:t>victorious candidate did not need</a:t>
            </a:r>
          </a:p>
          <a:p>
            <a:pPr marL="228600" indent="-228600">
              <a:buAutoNum type="arabicParenR"/>
            </a:pPr>
            <a:endParaRPr lang="en-US" baseline="0" dirty="0"/>
          </a:p>
          <a:p>
            <a:pPr marL="228600" indent="-228600">
              <a:buAutoNum type="arabicParenR"/>
            </a:pPr>
            <a:r>
              <a:rPr lang="en-US" baseline="0" dirty="0"/>
              <a:t>What are the</a:t>
            </a:r>
            <a:r>
              <a:rPr lang="en-US" b="1" baseline="0" dirty="0"/>
              <a:t> consequences if they do nothing</a:t>
            </a:r>
          </a:p>
          <a:p>
            <a:pPr marL="228600" indent="-228600">
              <a:buAutoNum type="arabicParenR"/>
            </a:pPr>
            <a:endParaRPr lang="en-US" baseline="0" dirty="0"/>
          </a:p>
          <a:p>
            <a:r>
              <a:rPr lang="en-US" dirty="0"/>
              <a:t>Kennedy’s vote will be determined on </a:t>
            </a:r>
          </a:p>
          <a:p>
            <a:pPr marL="171450" indent="-171450">
              <a:buFontTx/>
              <a:buChar char="-"/>
            </a:pPr>
            <a:r>
              <a:rPr lang="en-US" dirty="0"/>
              <a:t>how well plaintiffs prove gerrymandering, </a:t>
            </a:r>
          </a:p>
          <a:p>
            <a:pPr marL="171450" indent="-171450">
              <a:buFontTx/>
              <a:buChar char="-"/>
            </a:pPr>
            <a:r>
              <a:rPr lang="en-US" dirty="0"/>
              <a:t>what standards the court will use to judge district lines and </a:t>
            </a:r>
          </a:p>
          <a:p>
            <a:pPr marL="171450" indent="-171450">
              <a:buFontTx/>
              <a:buChar char="-"/>
            </a:pPr>
            <a:r>
              <a:rPr lang="en-US" dirty="0"/>
              <a:t>how big a role Kennedy believes the court should play a role in dictating legislative maps, political science professor Ryan Owens – </a:t>
            </a:r>
            <a:r>
              <a:rPr lang="en-US" dirty="0" err="1"/>
              <a:t>Univ</a:t>
            </a:r>
            <a:r>
              <a:rPr lang="en-US" baseline="0" dirty="0"/>
              <a:t> of Wisconsin, Madison</a:t>
            </a:r>
          </a:p>
          <a:p>
            <a:pPr marL="171450" indent="-171450">
              <a:buFontTx/>
              <a:buChar char="-"/>
            </a:pPr>
            <a:endParaRPr lang="en-US" baseline="0" dirty="0"/>
          </a:p>
          <a:p>
            <a:pPr marL="171450" indent="-171450">
              <a:buFontTx/>
              <a:buChar char="-"/>
            </a:pPr>
            <a:r>
              <a:rPr lang="en-US" baseline="0" dirty="0" err="1"/>
              <a:t>Whitford</a:t>
            </a:r>
            <a:r>
              <a:rPr lang="en-US" baseline="0" dirty="0"/>
              <a:t> is a former </a:t>
            </a:r>
            <a:r>
              <a:rPr lang="en-US" baseline="0" dirty="0" err="1"/>
              <a:t>UoW</a:t>
            </a:r>
            <a:r>
              <a:rPr lang="en-US" baseline="0" dirty="0"/>
              <a:t> professor, that gathered (Democrat) living in Madison – gather when lawyers were putting together a lawsuit with EG at its core. </a:t>
            </a:r>
          </a:p>
          <a:p>
            <a:pPr marL="171450" indent="-171450">
              <a:buFontTx/>
              <a:buChar char="-"/>
            </a:pPr>
            <a:endParaRPr lang="en-US" baseline="0" dirty="0"/>
          </a:p>
          <a:p>
            <a:pPr marL="171450" indent="-171450">
              <a:buFontTx/>
              <a:buChar char="-"/>
            </a:pPr>
            <a:r>
              <a:rPr lang="en-US" sz="1200" b="0" i="0" kern="1200" dirty="0">
                <a:solidFill>
                  <a:schemeClr val="tx1"/>
                </a:solidFill>
                <a:effectLst/>
                <a:latin typeface="+mn-lt"/>
                <a:ea typeface="+mn-ea"/>
                <a:cs typeface="+mn-cs"/>
              </a:rPr>
              <a:t>if the Supreme Court sets guidelines to prohibit partisanship from being used to draw district lines, it would put “10 to 12 more chambers in immediate play” in six or seven states, said Jessica Post, the executive director of the Democratic Legislative Campaign Committee.</a:t>
            </a:r>
          </a:p>
          <a:p>
            <a:pPr marL="171450" indent="-171450">
              <a:buFontTx/>
              <a:buChar char="-"/>
            </a:pPr>
            <a:endParaRPr lang="en-US" sz="1200" b="0" i="0" kern="1200" dirty="0">
              <a:solidFill>
                <a:schemeClr val="tx1"/>
              </a:solidFill>
              <a:effectLst/>
              <a:latin typeface="+mn-lt"/>
              <a:ea typeface="+mn-ea"/>
              <a:cs typeface="+mn-cs"/>
            </a:endParaRPr>
          </a:p>
          <a:p>
            <a:pPr marL="171450" indent="-171450">
              <a:buFontTx/>
              <a:buChar char="-"/>
            </a:pPr>
            <a:endParaRPr lang="en-US" sz="1200" b="0" i="0" kern="1200" dirty="0">
              <a:solidFill>
                <a:schemeClr val="tx1"/>
              </a:solidFill>
              <a:effectLst/>
              <a:latin typeface="+mn-lt"/>
              <a:ea typeface="+mn-ea"/>
              <a:cs typeface="+mn-cs"/>
            </a:endParaRPr>
          </a:p>
          <a:p>
            <a:pPr marL="171450" indent="-171450">
              <a:buFontTx/>
              <a:buChar char="-"/>
            </a:pPr>
            <a:r>
              <a:rPr lang="en-US" baseline="0" dirty="0"/>
              <a:t> Thursday, October 26, 2017By Ciara Torres-</a:t>
            </a:r>
            <a:r>
              <a:rPr lang="en-US" baseline="0" dirty="0" err="1"/>
              <a:t>Spelliscy</a:t>
            </a:r>
            <a:r>
              <a:rPr lang="en-US" baseline="0" dirty="0"/>
              <a:t>, Brennan Center for Justice | Op-Ed: I </a:t>
            </a:r>
            <a:r>
              <a:rPr lang="en-US" dirty="0"/>
              <a:t>signed an amicus brief in Gill with 11 other constitutional and election law scholars arguing that the Wisconsin map violated the First Amendment. The argument was based on the First Amendment's right of free association. Not only does someone have the right to join with others to exercise political influence, such as joining a political party, but a person has the right not to be discriminated against because of their tie to that organization. I was in good company in trying to persuade the court. More than 50 amicus briefs have been filed in the case. The reason everyone wants to get a word in is because Gill c</a:t>
            </a:r>
          </a:p>
        </p:txBody>
      </p:sp>
      <p:sp>
        <p:nvSpPr>
          <p:cNvPr id="4" name="Slide Number Placeholder 3"/>
          <p:cNvSpPr>
            <a:spLocks noGrp="1"/>
          </p:cNvSpPr>
          <p:nvPr>
            <p:ph type="sldNum" sz="quarter" idx="10"/>
          </p:nvPr>
        </p:nvSpPr>
        <p:spPr/>
        <p:txBody>
          <a:bodyPr/>
          <a:lstStyle/>
          <a:p>
            <a:fld id="{29AC367C-D2AE-074E-8441-9F2631729974}" type="slidenum">
              <a:rPr lang="en-US" smtClean="0"/>
              <a:t>54</a:t>
            </a:fld>
            <a:endParaRPr lang="en-US"/>
          </a:p>
        </p:txBody>
      </p:sp>
    </p:spTree>
    <p:extLst>
      <p:ext uri="{BB962C8B-B14F-4D97-AF65-F5344CB8AC3E}">
        <p14:creationId xmlns:p14="http://schemas.microsoft.com/office/powerpoint/2010/main" val="23944408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55</a:t>
            </a:fld>
            <a:endParaRPr lang="en-US"/>
          </a:p>
        </p:txBody>
      </p:sp>
    </p:spTree>
    <p:extLst>
      <p:ext uri="{BB962C8B-B14F-4D97-AF65-F5344CB8AC3E}">
        <p14:creationId xmlns:p14="http://schemas.microsoft.com/office/powerpoint/2010/main" val="701410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56</a:t>
            </a:fld>
            <a:endParaRPr lang="en-US"/>
          </a:p>
        </p:txBody>
      </p:sp>
    </p:spTree>
    <p:extLst>
      <p:ext uri="{BB962C8B-B14F-4D97-AF65-F5344CB8AC3E}">
        <p14:creationId xmlns:p14="http://schemas.microsoft.com/office/powerpoint/2010/main" val="12985025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57</a:t>
            </a:fld>
            <a:endParaRPr lang="en-US"/>
          </a:p>
        </p:txBody>
      </p:sp>
    </p:spTree>
    <p:extLst>
      <p:ext uri="{BB962C8B-B14F-4D97-AF65-F5344CB8AC3E}">
        <p14:creationId xmlns:p14="http://schemas.microsoft.com/office/powerpoint/2010/main" val="20043032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58</a:t>
            </a:fld>
            <a:endParaRPr lang="en-US"/>
          </a:p>
        </p:txBody>
      </p:sp>
    </p:spTree>
    <p:extLst>
      <p:ext uri="{BB962C8B-B14F-4D97-AF65-F5344CB8AC3E}">
        <p14:creationId xmlns:p14="http://schemas.microsoft.com/office/powerpoint/2010/main" val="908391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cap="all" dirty="0" smtClean="0">
                <a:solidFill>
                  <a:schemeClr val="tx1"/>
                </a:solidFill>
                <a:effectLst/>
                <a:latin typeface="+mn-lt"/>
                <a:ea typeface="+mn-ea"/>
                <a:cs typeface="+mn-cs"/>
              </a:rPr>
              <a:t>ORAL ARGUMENT - DECEMBER 10, 2003</a:t>
            </a:r>
            <a:endParaRPr lang="en-US" sz="1200" b="0" i="0" kern="1200" dirty="0" smtClean="0">
              <a:solidFill>
                <a:schemeClr val="tx1"/>
              </a:solidFill>
              <a:effectLst/>
              <a:latin typeface="+mn-lt"/>
              <a:ea typeface="+mn-ea"/>
              <a:cs typeface="+mn-cs"/>
            </a:endParaRPr>
          </a:p>
          <a:p>
            <a:r>
              <a:rPr lang="en-US" sz="1200" b="1" i="0" u="none" strike="noStrike" kern="1200" cap="all" dirty="0" smtClean="0">
                <a:solidFill>
                  <a:schemeClr val="tx1"/>
                </a:solidFill>
                <a:effectLst/>
                <a:latin typeface="+mn-lt"/>
                <a:ea typeface="+mn-ea"/>
                <a:cs typeface="+mn-cs"/>
              </a:rPr>
              <a:t>OPINION ANNOUNCEMENT - APRIL 28, 2004</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59</a:t>
            </a:fld>
            <a:endParaRPr lang="en-US"/>
          </a:p>
        </p:txBody>
      </p:sp>
    </p:spTree>
    <p:extLst>
      <p:ext uri="{BB962C8B-B14F-4D97-AF65-F5344CB8AC3E}">
        <p14:creationId xmlns:p14="http://schemas.microsoft.com/office/powerpoint/2010/main" val="12836172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1" kern="1200" dirty="0" err="1">
                <a:solidFill>
                  <a:schemeClr val="tx1"/>
                </a:solidFill>
                <a:effectLst/>
                <a:latin typeface="+mn-lt"/>
                <a:ea typeface="+mn-ea"/>
                <a:cs typeface="+mn-cs"/>
              </a:rPr>
              <a:t>Benisek</a:t>
            </a:r>
            <a:r>
              <a:rPr lang="en-US" sz="1200" b="0" i="1" kern="1200" dirty="0">
                <a:solidFill>
                  <a:schemeClr val="tx1"/>
                </a:solidFill>
                <a:effectLst/>
                <a:latin typeface="+mn-lt"/>
                <a:ea typeface="+mn-ea"/>
                <a:cs typeface="+mn-cs"/>
              </a:rPr>
              <a:t> v. </a:t>
            </a:r>
            <a:r>
              <a:rPr lang="en-US" sz="1200" b="0" i="1" kern="1200" dirty="0" err="1">
                <a:solidFill>
                  <a:schemeClr val="tx1"/>
                </a:solidFill>
                <a:effectLst/>
                <a:latin typeface="+mn-lt"/>
                <a:ea typeface="+mn-ea"/>
                <a:cs typeface="+mn-cs"/>
              </a:rPr>
              <a:t>Lamone</a:t>
            </a:r>
            <a:r>
              <a:rPr lang="en-US" sz="1200" b="0" i="1" kern="1200" dirty="0">
                <a:solidFill>
                  <a:schemeClr val="tx1"/>
                </a:solidFill>
                <a:effectLst/>
                <a:latin typeface="+mn-lt"/>
                <a:ea typeface="+mn-ea"/>
                <a:cs typeface="+mn-cs"/>
              </a:rPr>
              <a:t> – March 26</a:t>
            </a:r>
            <a:r>
              <a:rPr lang="en-US" sz="1200" b="0" i="1" kern="1200" baseline="30000" dirty="0">
                <a:solidFill>
                  <a:schemeClr val="tx1"/>
                </a:solidFill>
                <a:effectLst/>
                <a:latin typeface="+mn-lt"/>
                <a:ea typeface="+mn-ea"/>
                <a:cs typeface="+mn-cs"/>
              </a:rPr>
              <a:t>th</a:t>
            </a:r>
            <a:r>
              <a:rPr lang="en-US" sz="1200" b="0" i="1"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endParaRPr lang="en-US" dirty="0"/>
          </a:p>
          <a:p>
            <a:r>
              <a:rPr lang="en-US" dirty="0"/>
              <a:t>Oral Arguments Tuesday 3/26/19</a:t>
            </a:r>
            <a:r>
              <a:rPr lang="en-US" baseline="0" dirty="0"/>
              <a:t> – Delegation= 7D:1R</a:t>
            </a:r>
          </a:p>
          <a:p>
            <a:r>
              <a:rPr lang="en-US" baseline="0" dirty="0"/>
              <a:t>2018 elected a Republican Governor 55% (Larry Hogan(R) over Ben Jealous (D)</a:t>
            </a:r>
            <a:endParaRPr lang="en-US" dirty="0"/>
          </a:p>
          <a:p>
            <a:r>
              <a:rPr lang="en-US" dirty="0"/>
              <a:t>Intent</a:t>
            </a:r>
            <a:r>
              <a:rPr lang="en-US" baseline="0" dirty="0"/>
              <a:t> – document evidence that this is what the Democrats were doing. </a:t>
            </a:r>
            <a:endParaRPr lang="en-US" dirty="0"/>
          </a:p>
          <a:p>
            <a:endParaRPr lang="en-US" dirty="0"/>
          </a:p>
          <a:p>
            <a:r>
              <a:rPr lang="en-US" dirty="0"/>
              <a:t>Safe Republican Seat. Then in the last round 2011 – the districts</a:t>
            </a:r>
            <a:r>
              <a:rPr lang="en-US" baseline="0" dirty="0"/>
              <a:t> near DC got added making it “competitive” – Democrats have won all three times. </a:t>
            </a:r>
          </a:p>
          <a:p>
            <a:endParaRPr lang="en-US" baseline="0" dirty="0"/>
          </a:p>
          <a:p>
            <a:r>
              <a:rPr lang="en-US" baseline="0" dirty="0"/>
              <a:t>How much is too much – how do we tell? </a:t>
            </a:r>
          </a:p>
          <a:p>
            <a:endParaRPr lang="en-US" baseline="0" dirty="0"/>
          </a:p>
          <a:p>
            <a:r>
              <a:rPr lang="en-US" dirty="0"/>
              <a:t>No decision on gerrymandering</a:t>
            </a:r>
          </a:p>
          <a:p>
            <a:r>
              <a:rPr lang="en-US" dirty="0"/>
              <a:t>On June 18, the SCOTUS affirmed the district court's decision not to enjoin the map. </a:t>
            </a:r>
          </a:p>
          <a:p>
            <a:r>
              <a:rPr lang="en-US" dirty="0"/>
              <a:t>Waited too long to seek an injunction</a:t>
            </a:r>
          </a:p>
          <a:p>
            <a:r>
              <a:rPr lang="en-US" dirty="0"/>
              <a:t>RESULT:</a:t>
            </a:r>
          </a:p>
          <a:p>
            <a:pPr lvl="1"/>
            <a:r>
              <a:rPr lang="en-US" dirty="0"/>
              <a:t>2018 Elections will proceed with existing maps. </a:t>
            </a:r>
          </a:p>
          <a:p>
            <a:pPr lvl="1"/>
            <a:r>
              <a:rPr lang="en-US" dirty="0"/>
              <a:t>Reform advocates wait until 2021 maps</a:t>
            </a: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60</a:t>
            </a:fld>
            <a:endParaRPr lang="en-US"/>
          </a:p>
        </p:txBody>
      </p:sp>
    </p:spTree>
    <p:extLst>
      <p:ext uri="{BB962C8B-B14F-4D97-AF65-F5344CB8AC3E}">
        <p14:creationId xmlns:p14="http://schemas.microsoft.com/office/powerpoint/2010/main" val="12019595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cap="all" dirty="0" smtClean="0">
                <a:solidFill>
                  <a:schemeClr val="tx1"/>
                </a:solidFill>
                <a:effectLst/>
                <a:latin typeface="+mn-lt"/>
                <a:ea typeface="+mn-ea"/>
                <a:cs typeface="+mn-cs"/>
              </a:rPr>
              <a:t>ORAL ARGUMENT - DECEMBER 10, 2003</a:t>
            </a:r>
            <a:endParaRPr lang="en-US" sz="1200" b="0" i="0" kern="1200" dirty="0" smtClean="0">
              <a:solidFill>
                <a:schemeClr val="tx1"/>
              </a:solidFill>
              <a:effectLst/>
              <a:latin typeface="+mn-lt"/>
              <a:ea typeface="+mn-ea"/>
              <a:cs typeface="+mn-cs"/>
            </a:endParaRPr>
          </a:p>
          <a:p>
            <a:r>
              <a:rPr lang="en-US" sz="1200" b="1" i="0" u="none" strike="noStrike" kern="1200" cap="all" dirty="0" smtClean="0">
                <a:solidFill>
                  <a:schemeClr val="tx1"/>
                </a:solidFill>
                <a:effectLst/>
                <a:latin typeface="+mn-lt"/>
                <a:ea typeface="+mn-ea"/>
                <a:cs typeface="+mn-cs"/>
              </a:rPr>
              <a:t>OPINION ANNOUNCEMENT - APRIL 28, 2004</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62</a:t>
            </a:fld>
            <a:endParaRPr lang="en-US"/>
          </a:p>
        </p:txBody>
      </p:sp>
    </p:spTree>
    <p:extLst>
      <p:ext uri="{BB962C8B-B14F-4D97-AF65-F5344CB8AC3E}">
        <p14:creationId xmlns:p14="http://schemas.microsoft.com/office/powerpoint/2010/main" val="16640648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there</a:t>
            </a:r>
            <a:r>
              <a:rPr lang="en-US" baseline="0" dirty="0" smtClean="0"/>
              <a:t> can be no remedy for partisan gerrymandering in the federal courts, we must rely on state constitutions and the state courts to throw out bias maps. </a:t>
            </a:r>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63</a:t>
            </a:fld>
            <a:endParaRPr lang="en-US"/>
          </a:p>
        </p:txBody>
      </p:sp>
    </p:spTree>
    <p:extLst>
      <p:ext uri="{BB962C8B-B14F-4D97-AF65-F5344CB8AC3E}">
        <p14:creationId xmlns:p14="http://schemas.microsoft.com/office/powerpoint/2010/main" val="1320686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Fundamental processes </a:t>
            </a:r>
          </a:p>
          <a:p>
            <a:r>
              <a:rPr lang="en-US" dirty="0"/>
              <a:t>Strive for ideal representation</a:t>
            </a:r>
          </a:p>
          <a:p>
            <a:r>
              <a:rPr lang="en-US" dirty="0"/>
              <a:t>Attempts to ensure a fair </a:t>
            </a:r>
            <a:br>
              <a:rPr lang="en-US" dirty="0"/>
            </a:br>
            <a:r>
              <a:rPr lang="en-US" dirty="0"/>
              <a:t>distribution of political power</a:t>
            </a:r>
          </a:p>
          <a:p>
            <a:r>
              <a:rPr lang="en-US" dirty="0"/>
              <a:t>Constitutional Principles</a:t>
            </a:r>
          </a:p>
          <a:p>
            <a:pPr lvl="1"/>
            <a:r>
              <a:rPr lang="en-US" dirty="0"/>
              <a:t>Representative – one person, one vote</a:t>
            </a:r>
          </a:p>
          <a:p>
            <a:pPr lvl="1"/>
            <a:r>
              <a:rPr lang="en-US" dirty="0"/>
              <a:t>Check and balances – balance states rights and federal responsibility</a:t>
            </a: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5</a:t>
            </a:fld>
            <a:endParaRPr lang="en-US"/>
          </a:p>
        </p:txBody>
      </p:sp>
    </p:spTree>
    <p:extLst>
      <p:ext uri="{BB962C8B-B14F-4D97-AF65-F5344CB8AC3E}">
        <p14:creationId xmlns:p14="http://schemas.microsoft.com/office/powerpoint/2010/main" val="28980815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64</a:t>
            </a:fld>
            <a:endParaRPr lang="en-US"/>
          </a:p>
        </p:txBody>
      </p:sp>
    </p:spTree>
    <p:extLst>
      <p:ext uri="{BB962C8B-B14F-4D97-AF65-F5344CB8AC3E}">
        <p14:creationId xmlns:p14="http://schemas.microsoft.com/office/powerpoint/2010/main" val="12248827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i="0" kern="1200" cap="all" dirty="0">
                <a:solidFill>
                  <a:schemeClr val="tx1"/>
                </a:solidFill>
                <a:effectLst/>
                <a:latin typeface="+mn-lt"/>
                <a:ea typeface="+mn-ea"/>
                <a:cs typeface="+mn-cs"/>
              </a:rPr>
              <a:t>Article 2/11/18</a:t>
            </a:r>
          </a:p>
          <a:p>
            <a:endParaRPr lang="en-US" sz="1200" b="1" i="0" kern="1200" cap="all" dirty="0">
              <a:solidFill>
                <a:schemeClr val="tx1"/>
              </a:solidFill>
              <a:effectLst/>
              <a:latin typeface="+mn-lt"/>
              <a:ea typeface="+mn-ea"/>
              <a:cs typeface="+mn-cs"/>
            </a:endParaRPr>
          </a:p>
          <a:p>
            <a:r>
              <a:rPr lang="en-US" sz="1200" b="1" i="0" kern="1200" cap="all" dirty="0">
                <a:solidFill>
                  <a:schemeClr val="tx1"/>
                </a:solidFill>
                <a:effectLst/>
                <a:latin typeface="+mn-lt"/>
                <a:ea typeface="+mn-ea"/>
                <a:cs typeface="+mn-cs"/>
              </a:rPr>
              <a:t>EASTERN PENNSYLVANIA</a:t>
            </a:r>
          </a:p>
          <a:p>
            <a:r>
              <a:rPr lang="en-US" sz="1200" b="0" i="0" kern="1200" dirty="0">
                <a:solidFill>
                  <a:schemeClr val="tx1"/>
                </a:solidFill>
                <a:effectLst/>
                <a:latin typeface="+mn-lt"/>
                <a:ea typeface="+mn-ea"/>
                <a:cs typeface="+mn-cs"/>
              </a:rPr>
              <a:t>A particularly contorted district — Republican Rep. Pat Meehan's 7th District, labeled “Goofy Kicking Donald Duck” — faces an overhaul, perhaps by packing tendrils now snaking through five counties closer to its longtime anchor of Delaware County.</a:t>
            </a:r>
          </a:p>
          <a:p>
            <a:r>
              <a:rPr lang="en-US" sz="1200" b="0" i="0" kern="1200" dirty="0">
                <a:solidFill>
                  <a:schemeClr val="tx1"/>
                </a:solidFill>
                <a:effectLst/>
                <a:latin typeface="+mn-lt"/>
                <a:ea typeface="+mn-ea"/>
                <a:cs typeface="+mn-cs"/>
              </a:rPr>
              <a:t>Several other districts could become more compact:</a:t>
            </a:r>
          </a:p>
          <a:p>
            <a:r>
              <a:rPr lang="en-US" sz="1200" b="0" i="0" kern="1200" dirty="0">
                <a:solidFill>
                  <a:schemeClr val="tx1"/>
                </a:solidFill>
                <a:effectLst/>
                <a:latin typeface="+mn-lt"/>
                <a:ea typeface="+mn-ea"/>
                <a:cs typeface="+mn-cs"/>
              </a:rPr>
              <a:t>— Democratic Rep. Matt Cartwright's 17th District reaches into six different counties to string together Democratic voters in northeastern Pennsylvania cities.</a:t>
            </a:r>
          </a:p>
          <a:p>
            <a:r>
              <a:rPr lang="en-US" sz="1200" b="0" i="0" kern="1200" dirty="0">
                <a:solidFill>
                  <a:schemeClr val="tx1"/>
                </a:solidFill>
                <a:effectLst/>
                <a:latin typeface="+mn-lt"/>
                <a:ea typeface="+mn-ea"/>
                <a:cs typeface="+mn-cs"/>
              </a:rPr>
              <a:t>— Republican Rep. Ryan Costello's 6th District curves through four counties.</a:t>
            </a:r>
          </a:p>
          <a:p>
            <a:r>
              <a:rPr lang="en-US" sz="1200" b="0" i="0" kern="1200" dirty="0">
                <a:solidFill>
                  <a:schemeClr val="tx1"/>
                </a:solidFill>
                <a:effectLst/>
                <a:latin typeface="+mn-lt"/>
                <a:ea typeface="+mn-ea"/>
                <a:cs typeface="+mn-cs"/>
              </a:rPr>
              <a:t>— Republican Rep. Lou Barletta's 11th District was sent plunging an extra 75 miles into south-central Pennsylvania from its longtime home in northeastern Pennsylvania.</a:t>
            </a:r>
          </a:p>
          <a:p>
            <a:r>
              <a:rPr lang="en-US" sz="1200" b="0" i="0" kern="1200" dirty="0">
                <a:solidFill>
                  <a:schemeClr val="tx1"/>
                </a:solidFill>
                <a:effectLst/>
                <a:latin typeface="+mn-lt"/>
                <a:ea typeface="+mn-ea"/>
                <a:cs typeface="+mn-cs"/>
              </a:rPr>
              <a:t>— Republican Rep. Charlie Dent's 15th District, for decades in the Lehigh Valley, now stretches west 80 miles across five counties.</a:t>
            </a:r>
          </a:p>
          <a:p>
            <a:r>
              <a:rPr lang="en-US" sz="1200" b="0" i="0" kern="1200" dirty="0">
                <a:solidFill>
                  <a:schemeClr val="tx1"/>
                </a:solidFill>
                <a:effectLst/>
                <a:latin typeface="+mn-lt"/>
                <a:ea typeface="+mn-ea"/>
                <a:cs typeface="+mn-cs"/>
              </a:rPr>
              <a:t>Meehan, Dent and Barletta aren't running for another term.</a:t>
            </a:r>
          </a:p>
          <a:p>
            <a:r>
              <a:rPr lang="en-US" sz="1200" b="1" i="0" kern="1200" cap="all" dirty="0">
                <a:solidFill>
                  <a:schemeClr val="tx1"/>
                </a:solidFill>
                <a:effectLst/>
                <a:latin typeface="+mn-lt"/>
                <a:ea typeface="+mn-ea"/>
                <a:cs typeface="+mn-cs"/>
              </a:rPr>
              <a:t>WESTERN PENNSYLVANIA</a:t>
            </a:r>
          </a:p>
          <a:p>
            <a:r>
              <a:rPr lang="en-US" sz="1200" b="0" i="0" kern="1200" dirty="0">
                <a:solidFill>
                  <a:schemeClr val="tx1"/>
                </a:solidFill>
                <a:effectLst/>
                <a:latin typeface="+mn-lt"/>
                <a:ea typeface="+mn-ea"/>
                <a:cs typeface="+mn-cs"/>
              </a:rPr>
              <a:t>Democratic Rep. Mike Doyle's Pittsburgh-centered district is the only western Pennsylvania seat held by his party. Under a new map, that could change. Doyle's district is heavy with registered Democrats, and shifting some of those voters to districts that share Pittsburgh's suburbs — the 18th District, which is vacant after Republican Rep. Tim Murphy resigned in a scandal, or Republican Rep. Keith </a:t>
            </a:r>
            <a:r>
              <a:rPr lang="en-US" sz="1200" b="0" i="0" kern="1200" dirty="0" err="1">
                <a:solidFill>
                  <a:schemeClr val="tx1"/>
                </a:solidFill>
                <a:effectLst/>
                <a:latin typeface="+mn-lt"/>
                <a:ea typeface="+mn-ea"/>
                <a:cs typeface="+mn-cs"/>
              </a:rPr>
              <a:t>Rothfus</a:t>
            </a:r>
            <a:r>
              <a:rPr lang="en-US" sz="1200" b="0" i="0" kern="1200" dirty="0">
                <a:solidFill>
                  <a:schemeClr val="tx1"/>
                </a:solidFill>
                <a:effectLst/>
                <a:latin typeface="+mn-lt"/>
                <a:ea typeface="+mn-ea"/>
                <a:cs typeface="+mn-cs"/>
              </a:rPr>
              <a:t>' 12th District — could make all three districts more competitive.</a:t>
            </a:r>
          </a:p>
          <a:p>
            <a:r>
              <a:rPr lang="en-US" sz="1200" b="0" i="0" kern="1200" dirty="0">
                <a:solidFill>
                  <a:schemeClr val="tx1"/>
                </a:solidFill>
                <a:effectLst/>
                <a:latin typeface="+mn-lt"/>
                <a:ea typeface="+mn-ea"/>
                <a:cs typeface="+mn-cs"/>
              </a:rPr>
              <a:t>The 12th District could become more compact. It now runs some 100 miles from the Ohio border past Johnstown in a shape the Pittsburgh Post-Gazette called “a malnourished hammerhead shark winding through six counties.”</a:t>
            </a: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65</a:t>
            </a:fld>
            <a:endParaRPr lang="en-US"/>
          </a:p>
        </p:txBody>
      </p:sp>
    </p:spTree>
    <p:extLst>
      <p:ext uri="{BB962C8B-B14F-4D97-AF65-F5344CB8AC3E}">
        <p14:creationId xmlns:p14="http://schemas.microsoft.com/office/powerpoint/2010/main" val="18774290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planscore.org</a:t>
            </a:r>
            <a:r>
              <a:rPr lang="en-US" dirty="0"/>
              <a:t>/plan.html?20180219T202039.596761160Z</a:t>
            </a:r>
          </a:p>
          <a:p>
            <a:endParaRPr lang="en-US" dirty="0"/>
          </a:p>
          <a:p>
            <a:endParaRPr lang="en-US" dirty="0"/>
          </a:p>
          <a:p>
            <a:r>
              <a:rPr lang="en-US" dirty="0"/>
              <a:t>New York</a:t>
            </a:r>
            <a:r>
              <a:rPr lang="en-US" baseline="0" dirty="0"/>
              <a:t> Times article:</a:t>
            </a:r>
          </a:p>
          <a:p>
            <a:endParaRPr lang="en-US" baseline="0" dirty="0"/>
          </a:p>
          <a:p>
            <a:r>
              <a:rPr lang="en-US" sz="1200" b="0" i="0" kern="1200" dirty="0">
                <a:solidFill>
                  <a:schemeClr val="tx1"/>
                </a:solidFill>
                <a:effectLst/>
                <a:latin typeface="+mn-lt"/>
                <a:ea typeface="+mn-ea"/>
                <a:cs typeface="+mn-cs"/>
              </a:rPr>
              <a:t>The new Pennsylvania map released Monday meets every standard nonpartisan criteria. It’s compact, minimizes county or municipal splits and preserves communities of interest. But it consistently makes subtle choices that suggest that partisan balance may have been an important consideration.</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League of PA</a:t>
            </a:r>
            <a:r>
              <a:rPr lang="en-US" sz="1200" b="0" i="0" kern="1200" baseline="0" dirty="0">
                <a:solidFill>
                  <a:schemeClr val="tx1"/>
                </a:solidFill>
                <a:effectLst/>
                <a:latin typeface="+mn-lt"/>
                <a:ea typeface="+mn-ea"/>
                <a:cs typeface="+mn-cs"/>
              </a:rPr>
              <a:t> statement</a:t>
            </a:r>
          </a:p>
          <a:p>
            <a:endParaRPr lang="en-US" sz="1200" b="0" i="0" kern="1200" baseline="0" dirty="0">
              <a:solidFill>
                <a:schemeClr val="tx1"/>
              </a:solidFill>
              <a:effectLst/>
              <a:latin typeface="+mn-lt"/>
              <a:ea typeface="+mn-ea"/>
              <a:cs typeface="+mn-cs"/>
            </a:endParaRPr>
          </a:p>
          <a:p>
            <a:r>
              <a:rPr lang="en-US" dirty="0">
                <a:effectLst/>
              </a:rPr>
              <a:t>3/20/2018</a:t>
            </a:r>
          </a:p>
          <a:p>
            <a:r>
              <a:rPr lang="en-US" dirty="0">
                <a:effectLst/>
              </a:rPr>
              <a:t>Harrisburg, PA - The League of Women Voters of Pennsylvania president, </a:t>
            </a:r>
            <a:r>
              <a:rPr lang="en-US" b="1" dirty="0">
                <a:effectLst/>
              </a:rPr>
              <a:t>Susan Carty</a:t>
            </a:r>
            <a:r>
              <a:rPr lang="en-US" dirty="0">
                <a:effectLst/>
              </a:rPr>
              <a:t>, issued the following statement on the Supreme Court decision refusing to block the redrawing of Pennsylvania's congressional districts:</a:t>
            </a:r>
          </a:p>
          <a:p>
            <a:r>
              <a:rPr lang="en-US" dirty="0">
                <a:effectLst/>
              </a:rPr>
              <a:t>"This victory is for the voters. The League brought this lawsuit to ensure that Pennsylvanians’ votes were not diluted by the unconstitutional extreme partisan gerrymandering of our congressional districts and now, voters will be voting in new, fairer congressional districts in this upcoming election. Voters deserve the right for their voices to be heard regardless of party affiliation or address. This victory is an important first step toward slaying the gerrymander.</a:t>
            </a:r>
          </a:p>
          <a:p>
            <a:r>
              <a:rPr lang="en-US" dirty="0">
                <a:effectLst/>
              </a:rPr>
              <a:t>"With today’s decision, voters can focus on educating themselves on the candidates and issues on their ballot while making sure they are registered and plan to vote on May 15.</a:t>
            </a:r>
          </a:p>
          <a:p>
            <a:r>
              <a:rPr lang="en-US" dirty="0">
                <a:effectLst/>
              </a:rPr>
              <a:t> "We celebrate this success, but we know that it is not enough. Unless we can change how we draw both our legislative and congressional maps, we will be right back here in a few years.  That’s why we continue to fight alongside many organizations, policymakers and individuals from both sides of the aisle to pass legislation to implement an independent redistricting process."</a:t>
            </a:r>
          </a:p>
          <a:p>
            <a:r>
              <a:rPr lang="en-US" dirty="0">
                <a:effectLst/>
              </a:rPr>
              <a:t>###</a:t>
            </a:r>
          </a:p>
          <a:p>
            <a:r>
              <a:rPr lang="en-US" dirty="0">
                <a:effectLst/>
              </a:rPr>
              <a:t>Contact: Suzanne Almeida | 717-234-1576 X 1 | </a:t>
            </a:r>
            <a:r>
              <a:rPr lang="en-US" sz="1200" u="none" strike="noStrike" kern="1200" dirty="0">
                <a:solidFill>
                  <a:schemeClr val="tx1"/>
                </a:solidFill>
                <a:effectLst/>
                <a:latin typeface="+mn-lt"/>
                <a:ea typeface="+mn-ea"/>
                <a:cs typeface="+mn-cs"/>
                <a:hlinkClick r:id="rId3"/>
              </a:rPr>
              <a:t>salmeida@palwv.org</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66</a:t>
            </a:fld>
            <a:endParaRPr lang="en-US"/>
          </a:p>
        </p:txBody>
      </p:sp>
    </p:spTree>
    <p:extLst>
      <p:ext uri="{BB962C8B-B14F-4D97-AF65-F5344CB8AC3E}">
        <p14:creationId xmlns:p14="http://schemas.microsoft.com/office/powerpoint/2010/main" val="9327584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Shortest straight line. </a:t>
            </a:r>
          </a:p>
          <a:p>
            <a:r>
              <a:rPr lang="en-US" dirty="0"/>
              <a:t>http://</a:t>
            </a:r>
            <a:r>
              <a:rPr lang="en-US" dirty="0" err="1"/>
              <a:t>rangevoting.org</a:t>
            </a:r>
            <a:r>
              <a:rPr lang="en-US" dirty="0"/>
              <a:t>/</a:t>
            </a:r>
          </a:p>
          <a:p>
            <a:endParaRPr lang="en-US" dirty="0"/>
          </a:p>
          <a:p>
            <a:r>
              <a:rPr lang="en-US" dirty="0"/>
              <a:t>May work for </a:t>
            </a:r>
            <a:r>
              <a:rPr lang="en-US" dirty="0" err="1"/>
              <a:t>iowa</a:t>
            </a:r>
            <a:r>
              <a:rPr lang="en-US" dirty="0"/>
              <a:t> or </a:t>
            </a:r>
            <a:r>
              <a:rPr lang="en-US" dirty="0" err="1"/>
              <a:t>colorado</a:t>
            </a:r>
            <a:endParaRPr lang="en-US" dirty="0"/>
          </a:p>
          <a:p>
            <a:endParaRPr lang="en-US" dirty="0"/>
          </a:p>
          <a:p>
            <a:r>
              <a:rPr lang="en-US" dirty="0"/>
              <a:t>Note: port </a:t>
            </a:r>
            <a:r>
              <a:rPr lang="en-US" dirty="0" err="1"/>
              <a:t>townsend</a:t>
            </a:r>
            <a:r>
              <a:rPr lang="en-US" dirty="0"/>
              <a:t> is part of yellow</a:t>
            </a:r>
          </a:p>
          <a:p>
            <a:r>
              <a:rPr lang="en-US" dirty="0"/>
              <a:t>Tri-cities is split?</a:t>
            </a:r>
          </a:p>
        </p:txBody>
      </p:sp>
      <p:sp>
        <p:nvSpPr>
          <p:cNvPr id="4" name="Slide Number Placeholder 3"/>
          <p:cNvSpPr>
            <a:spLocks noGrp="1"/>
          </p:cNvSpPr>
          <p:nvPr>
            <p:ph type="sldNum" sz="quarter" idx="10"/>
          </p:nvPr>
        </p:nvSpPr>
        <p:spPr/>
        <p:txBody>
          <a:bodyPr/>
          <a:lstStyle/>
          <a:p>
            <a:fld id="{29AC367C-D2AE-074E-8441-9F2631729974}" type="slidenum">
              <a:rPr lang="en-US" smtClean="0"/>
              <a:t>68</a:t>
            </a:fld>
            <a:endParaRPr lang="en-US"/>
          </a:p>
        </p:txBody>
      </p:sp>
    </p:spTree>
    <p:extLst>
      <p:ext uri="{BB962C8B-B14F-4D97-AF65-F5344CB8AC3E}">
        <p14:creationId xmlns:p14="http://schemas.microsoft.com/office/powerpoint/2010/main" val="18407969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457200">
              <a:buFont typeface="+mj-lt"/>
              <a:buAutoNum type="arabicPeriod"/>
            </a:pPr>
            <a:endParaRPr lang="en-US" sz="1200" dirty="0">
              <a:solidFill>
                <a:schemeClr val="tx1"/>
              </a:solidFill>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69</a:t>
            </a:fld>
            <a:endParaRPr lang="en-US"/>
          </a:p>
        </p:txBody>
      </p:sp>
    </p:spTree>
    <p:extLst>
      <p:ext uri="{BB962C8B-B14F-4D97-AF65-F5344CB8AC3E}">
        <p14:creationId xmlns:p14="http://schemas.microsoft.com/office/powerpoint/2010/main" val="16803689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000" dirty="0"/>
              <a:t>California Citizens Commission</a:t>
            </a:r>
          </a:p>
          <a:p>
            <a:pPr lvl="1"/>
            <a:r>
              <a:rPr lang="en-US" sz="1800" dirty="0"/>
              <a:t>14 members</a:t>
            </a:r>
          </a:p>
          <a:p>
            <a:pPr lvl="2"/>
            <a:r>
              <a:rPr lang="en-US" sz="1800" dirty="0"/>
              <a:t>5 Majority Party (Democrat)</a:t>
            </a:r>
          </a:p>
          <a:p>
            <a:pPr lvl="2"/>
            <a:r>
              <a:rPr lang="en-US" sz="1800" dirty="0"/>
              <a:t>5 Minority Party (“second most popular” Republican)</a:t>
            </a:r>
          </a:p>
          <a:p>
            <a:pPr lvl="2"/>
            <a:r>
              <a:rPr lang="en-US" sz="1800" dirty="0"/>
              <a:t>4 non-affiliated</a:t>
            </a:r>
          </a:p>
          <a:p>
            <a:r>
              <a:rPr lang="en-US" sz="2000" dirty="0"/>
              <a:t>Decides Legislative Districts (40), Congressional Districts (53) and Board of Equalization – CA tax commission  (4)</a:t>
            </a:r>
          </a:p>
          <a:p>
            <a:r>
              <a:rPr lang="en-US" sz="2000" dirty="0"/>
              <a:t>Process for selections</a:t>
            </a:r>
          </a:p>
          <a:p>
            <a:pPr marL="1143000" lvl="2" indent="-457200">
              <a:buFont typeface="+mj-lt"/>
              <a:buAutoNum type="arabicPeriod"/>
            </a:pPr>
            <a:r>
              <a:rPr lang="en-US" sz="1800" dirty="0"/>
              <a:t>State Auditor collected 5,000 completed applications ( 35K</a:t>
            </a:r>
            <a:r>
              <a:rPr lang="en-US" sz="1800" baseline="0" dirty="0"/>
              <a:t> </a:t>
            </a:r>
            <a:r>
              <a:rPr lang="en-US" sz="1800" baseline="0" dirty="0" err="1"/>
              <a:t>appied</a:t>
            </a:r>
            <a:r>
              <a:rPr lang="en-US" sz="1800" baseline="0" dirty="0"/>
              <a:t>, 5k qualified)</a:t>
            </a:r>
            <a:endParaRPr lang="en-US" sz="1800" dirty="0"/>
          </a:p>
          <a:p>
            <a:pPr marL="1143000" lvl="2" indent="-457200">
              <a:buFont typeface="+mj-lt"/>
              <a:buAutoNum type="arabicPeriod"/>
            </a:pPr>
            <a:r>
              <a:rPr lang="en-US" sz="1800" dirty="0"/>
              <a:t>3 Auditors selected 20 for each pool. </a:t>
            </a:r>
          </a:p>
          <a:p>
            <a:pPr marL="1143000" lvl="2" indent="-457200">
              <a:buFont typeface="+mj-lt"/>
              <a:buAutoNum type="arabicPeriod"/>
            </a:pPr>
            <a:r>
              <a:rPr lang="en-US" sz="1800" dirty="0"/>
              <a:t>Majority and Minority Party in each house selected 12 for each pool</a:t>
            </a:r>
          </a:p>
          <a:p>
            <a:pPr marL="1143000" lvl="2" indent="-457200">
              <a:buFont typeface="+mj-lt"/>
              <a:buAutoNum type="arabicPeriod"/>
            </a:pPr>
            <a:r>
              <a:rPr lang="en-US" sz="1800" dirty="0"/>
              <a:t>Auditor pulled 8 commissioners randomly -  (3,3,2)</a:t>
            </a:r>
          </a:p>
          <a:p>
            <a:pPr marL="1143000" lvl="2" indent="-457200">
              <a:buFont typeface="+mj-lt"/>
              <a:buAutoNum type="arabicPeriod"/>
            </a:pPr>
            <a:r>
              <a:rPr lang="en-US" sz="1800" dirty="0"/>
              <a:t>First 8 commissioners pick the the remaining 6  - (2,2,2)</a:t>
            </a: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70</a:t>
            </a:fld>
            <a:endParaRPr lang="en-US"/>
          </a:p>
        </p:txBody>
      </p:sp>
    </p:spTree>
    <p:extLst>
      <p:ext uri="{BB962C8B-B14F-4D97-AF65-F5344CB8AC3E}">
        <p14:creationId xmlns:p14="http://schemas.microsoft.com/office/powerpoint/2010/main" val="5676876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smtClean="0"/>
              <a:t>Citizen</a:t>
            </a:r>
            <a:r>
              <a:rPr lang="en-US" sz="1800" baseline="0" dirty="0" smtClean="0"/>
              <a:t> selection process run by OSOS. </a:t>
            </a:r>
            <a:endParaRPr lang="en-US" sz="1800" dirty="0"/>
          </a:p>
        </p:txBody>
      </p:sp>
      <p:sp>
        <p:nvSpPr>
          <p:cNvPr id="4" name="Slide Number Placeholder 3"/>
          <p:cNvSpPr>
            <a:spLocks noGrp="1"/>
          </p:cNvSpPr>
          <p:nvPr>
            <p:ph type="sldNum" sz="quarter" idx="10"/>
          </p:nvPr>
        </p:nvSpPr>
        <p:spPr/>
        <p:txBody>
          <a:bodyPr/>
          <a:lstStyle/>
          <a:p>
            <a:fld id="{29AC367C-D2AE-074E-8441-9F2631729974}" type="slidenum">
              <a:rPr lang="en-US" smtClean="0"/>
              <a:t>71</a:t>
            </a:fld>
            <a:endParaRPr lang="en-US"/>
          </a:p>
        </p:txBody>
      </p:sp>
    </p:spTree>
    <p:extLst>
      <p:ext uri="{BB962C8B-B14F-4D97-AF65-F5344CB8AC3E}">
        <p14:creationId xmlns:p14="http://schemas.microsoft.com/office/powerpoint/2010/main" val="2819534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72</a:t>
            </a:fld>
            <a:endParaRPr lang="en-US"/>
          </a:p>
        </p:txBody>
      </p:sp>
    </p:spTree>
    <p:extLst>
      <p:ext uri="{BB962C8B-B14F-4D97-AF65-F5344CB8AC3E}">
        <p14:creationId xmlns:p14="http://schemas.microsoft.com/office/powerpoint/2010/main" val="7203305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457200">
              <a:buFont typeface="+mj-lt"/>
              <a:buAutoNum type="arabicPeriod"/>
            </a:pPr>
            <a:r>
              <a:rPr lang="en-US" sz="1200" dirty="0"/>
              <a:t>What criteria would you use? to ensure that districts fairly represent the people of our state?</a:t>
            </a:r>
          </a:p>
          <a:p>
            <a:pPr marL="457200" indent="-457200">
              <a:buFont typeface="+mj-lt"/>
              <a:buAutoNum type="arabicPeriod"/>
            </a:pPr>
            <a:r>
              <a:rPr lang="en-US" sz="1200" dirty="0"/>
              <a:t>How would you like to see Washington State’s districts defined differently?</a:t>
            </a:r>
          </a:p>
          <a:p>
            <a:pPr marL="457200" indent="-457200">
              <a:buFont typeface="+mj-lt"/>
              <a:buAutoNum type="arabicPeriod"/>
            </a:pPr>
            <a:r>
              <a:rPr lang="en-US" sz="1200" dirty="0"/>
              <a:t>What other actions can we take to insure a fair and transparent redistricting process?</a:t>
            </a: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73</a:t>
            </a:fld>
            <a:endParaRPr lang="en-US"/>
          </a:p>
        </p:txBody>
      </p:sp>
    </p:spTree>
    <p:extLst>
      <p:ext uri="{BB962C8B-B14F-4D97-AF65-F5344CB8AC3E}">
        <p14:creationId xmlns:p14="http://schemas.microsoft.com/office/powerpoint/2010/main" val="10960304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Now (2015-20) – Census Bureau Planning Committee for 2020</a:t>
            </a:r>
          </a:p>
          <a:p>
            <a:r>
              <a:rPr lang="en-US" dirty="0"/>
              <a:t>2017-19 – Budget appropriations for Census work</a:t>
            </a:r>
          </a:p>
          <a:p>
            <a:r>
              <a:rPr lang="en-US" dirty="0"/>
              <a:t>April 1, 2020 – Census conducted</a:t>
            </a:r>
          </a:p>
          <a:p>
            <a:r>
              <a:rPr lang="en-US" dirty="0"/>
              <a:t>December 31, 2020 – official numbers sent to Office of the President</a:t>
            </a:r>
          </a:p>
          <a:p>
            <a:r>
              <a:rPr lang="en-US" dirty="0"/>
              <a:t>Jan 25, 2021– Clerk of US House informs states of their apportionment</a:t>
            </a:r>
          </a:p>
          <a:p>
            <a:r>
              <a:rPr lang="en-US" dirty="0"/>
              <a:t>Feb – Mar 2021 – Data from Census Bureau released</a:t>
            </a:r>
          </a:p>
          <a:p>
            <a:r>
              <a:rPr lang="en-US" dirty="0"/>
              <a:t>May 2021 – Municipalities are informed of their populations</a:t>
            </a:r>
          </a:p>
          <a:p>
            <a:r>
              <a:rPr lang="en-US" dirty="0"/>
              <a:t>Nov 2021 – Redistricting Committee Map Deadline</a:t>
            </a:r>
          </a:p>
          <a:p>
            <a:r>
              <a:rPr lang="en-US" dirty="0"/>
              <a:t>January 2022 – Municipality must submit district plans – public has 15 days to contest (same principals as state)</a:t>
            </a: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77</a:t>
            </a:fld>
            <a:endParaRPr lang="en-US"/>
          </a:p>
        </p:txBody>
      </p:sp>
    </p:spTree>
    <p:extLst>
      <p:ext uri="{BB962C8B-B14F-4D97-AF65-F5344CB8AC3E}">
        <p14:creationId xmlns:p14="http://schemas.microsoft.com/office/powerpoint/2010/main" val="3092820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a:t>Includes:</a:t>
            </a:r>
          </a:p>
          <a:p>
            <a:pPr>
              <a:spcBef>
                <a:spcPts val="200"/>
              </a:spcBef>
            </a:pPr>
            <a:r>
              <a:rPr lang="en-US" dirty="0"/>
              <a:t>Citizens and non-citizen</a:t>
            </a:r>
          </a:p>
          <a:p>
            <a:pPr>
              <a:spcBef>
                <a:spcPts val="200"/>
              </a:spcBef>
            </a:pPr>
            <a:r>
              <a:rPr lang="en-US" dirty="0"/>
              <a:t>Adults and children</a:t>
            </a:r>
          </a:p>
          <a:p>
            <a:pPr>
              <a:spcBef>
                <a:spcPts val="200"/>
              </a:spcBef>
            </a:pPr>
            <a:r>
              <a:rPr lang="en-US" dirty="0"/>
              <a:t>Registered and non-registered voters</a:t>
            </a:r>
          </a:p>
          <a:p>
            <a:pPr>
              <a:spcBef>
                <a:spcPts val="200"/>
              </a:spcBef>
            </a:pPr>
            <a:r>
              <a:rPr lang="en-US" dirty="0"/>
              <a:t>College students at college</a:t>
            </a:r>
          </a:p>
          <a:p>
            <a:pPr>
              <a:spcBef>
                <a:spcPts val="200"/>
              </a:spcBef>
            </a:pPr>
            <a:r>
              <a:rPr lang="en-US" dirty="0"/>
              <a:t>US Armed Forces &amp; federal employees + dependents in their registered home residence. </a:t>
            </a:r>
          </a:p>
          <a:p>
            <a:pPr marL="0" marR="0" indent="0" algn="l" defTabSz="457200" rtl="0" eaLnBrk="1" fontAlgn="auto" latinLnBrk="0" hangingPunct="1">
              <a:lnSpc>
                <a:spcPct val="100000"/>
              </a:lnSpc>
              <a:spcBef>
                <a:spcPts val="200"/>
              </a:spcBef>
              <a:spcAft>
                <a:spcPts val="0"/>
              </a:spcAft>
              <a:buClrTx/>
              <a:buSzTx/>
              <a:buFontTx/>
              <a:buNone/>
              <a:tabLst/>
              <a:defRPr/>
            </a:pPr>
            <a:r>
              <a:rPr lang="en-US" dirty="0"/>
              <a:t>Prisoners at prison (historically)</a:t>
            </a:r>
          </a:p>
          <a:p>
            <a:pPr>
              <a:spcBef>
                <a:spcPts val="200"/>
              </a:spcBef>
            </a:pPr>
            <a:endParaRPr lang="en-US" dirty="0"/>
          </a:p>
          <a:p>
            <a:pPr>
              <a:spcBef>
                <a:spcPts val="200"/>
              </a:spcBef>
            </a:pPr>
            <a:endParaRPr lang="en-US" dirty="0"/>
          </a:p>
          <a:p>
            <a:pPr>
              <a:spcBef>
                <a:spcPts val="200"/>
              </a:spcBef>
            </a:pPr>
            <a:r>
              <a:rPr lang="en-US" dirty="0"/>
              <a:t>Not people in DC, Puerto Rico or Island territories</a:t>
            </a:r>
          </a:p>
          <a:p>
            <a:pPr>
              <a:spcBef>
                <a:spcPts val="200"/>
              </a:spcBef>
            </a:pPr>
            <a:endParaRPr lang="en-US" dirty="0"/>
          </a:p>
          <a:p>
            <a:pPr>
              <a:spcBef>
                <a:spcPts val="200"/>
              </a:spcBef>
            </a:pPr>
            <a:endParaRPr lang="en-US" dirty="0"/>
          </a:p>
          <a:p>
            <a:pPr marL="0" marR="0" indent="0" algn="l" defTabSz="457200" rtl="0" eaLnBrk="1" fontAlgn="auto" latinLnBrk="0" hangingPunct="1">
              <a:lnSpc>
                <a:spcPct val="100000"/>
              </a:lnSpc>
              <a:spcBef>
                <a:spcPts val="200"/>
              </a:spcBef>
              <a:spcAft>
                <a:spcPts val="0"/>
              </a:spcAft>
              <a:buClrTx/>
              <a:buSzTx/>
              <a:buFontTx/>
              <a:buNone/>
              <a:tabLst/>
              <a:defRPr/>
            </a:pPr>
            <a:r>
              <a:rPr lang="en-US" sz="1200" dirty="0" err="1"/>
              <a:t>www.census.gov</a:t>
            </a:r>
            <a:r>
              <a:rPr lang="en-US" sz="1200" dirty="0"/>
              <a:t>/population/apportionment/about/</a:t>
            </a:r>
            <a:r>
              <a:rPr lang="en-US" sz="1200" dirty="0" err="1"/>
              <a:t>faq.html</a:t>
            </a:r>
            <a:endParaRPr lang="en-US" sz="1200" dirty="0"/>
          </a:p>
          <a:p>
            <a:pPr>
              <a:spcBef>
                <a:spcPts val="200"/>
              </a:spcBef>
            </a:pPr>
            <a:endParaRPr lang="en-US" dirty="0"/>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6</a:t>
            </a:fld>
            <a:endParaRPr lang="en-US"/>
          </a:p>
        </p:txBody>
      </p:sp>
    </p:spTree>
    <p:extLst>
      <p:ext uri="{BB962C8B-B14F-4D97-AF65-F5344CB8AC3E}">
        <p14:creationId xmlns:p14="http://schemas.microsoft.com/office/powerpoint/2010/main" val="38147234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Success</a:t>
            </a:r>
          </a:p>
          <a:p>
            <a:pPr lvl="1"/>
            <a:r>
              <a:rPr lang="en-US" dirty="0"/>
              <a:t>All system deployed and integrated effectively</a:t>
            </a:r>
          </a:p>
          <a:p>
            <a:pPr lvl="1"/>
            <a:r>
              <a:rPr lang="en-US" dirty="0"/>
              <a:t>Address update response 95% (local governments)</a:t>
            </a:r>
          </a:p>
          <a:p>
            <a:pPr lvl="1"/>
            <a:r>
              <a:rPr lang="en-US" dirty="0"/>
              <a:t>Good response rate</a:t>
            </a:r>
          </a:p>
          <a:p>
            <a:pPr lvl="2"/>
            <a:r>
              <a:rPr lang="en-US" dirty="0"/>
              <a:t>Self Response = 52.3% (Goal was 50%)</a:t>
            </a:r>
          </a:p>
          <a:p>
            <a:pPr lvl="2"/>
            <a:r>
              <a:rPr lang="en-US" dirty="0"/>
              <a:t>Without advertising campaigns</a:t>
            </a:r>
          </a:p>
          <a:p>
            <a:pPr lvl="1"/>
            <a:r>
              <a:rPr lang="en-US" dirty="0"/>
              <a:t>Secure: 1000s of cyber attacks a day – none breached</a:t>
            </a:r>
          </a:p>
          <a:p>
            <a:r>
              <a:rPr lang="en-US" dirty="0"/>
              <a:t>Post Enumeration Study (since 1990)</a:t>
            </a: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82</a:t>
            </a:fld>
            <a:endParaRPr lang="en-US"/>
          </a:p>
        </p:txBody>
      </p:sp>
    </p:spTree>
    <p:extLst>
      <p:ext uri="{BB962C8B-B14F-4D97-AF65-F5344CB8AC3E}">
        <p14:creationId xmlns:p14="http://schemas.microsoft.com/office/powerpoint/2010/main" val="29002421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Washington State impact</a:t>
            </a:r>
          </a:p>
          <a:p>
            <a:pPr lvl="1"/>
            <a:r>
              <a:rPr lang="en-US" sz="2400" dirty="0"/>
              <a:t>Census field offices: 9 (2010) to 5 (2020) </a:t>
            </a:r>
            <a:endParaRPr lang="en-US" dirty="0"/>
          </a:p>
          <a:p>
            <a:pPr lvl="1"/>
            <a:r>
              <a:rPr lang="en-US" sz="2400" dirty="0"/>
              <a:t>Community outreach specialists </a:t>
            </a:r>
          </a:p>
          <a:p>
            <a:pPr lvl="2"/>
            <a:r>
              <a:rPr lang="en-US" dirty="0"/>
              <a:t>3,800 (2010) to 43 (2020); a reduction of 98.9%.</a:t>
            </a:r>
          </a:p>
          <a:p>
            <a:pPr lvl="2"/>
            <a:endParaRPr lang="en-US" dirty="0"/>
          </a:p>
          <a:p>
            <a:pPr lvl="2"/>
            <a:r>
              <a:rPr lang="en-US" dirty="0"/>
              <a:t>Plus Citizen</a:t>
            </a:r>
            <a:r>
              <a:rPr lang="en-US" baseline="0" dirty="0"/>
              <a:t>ship Question</a:t>
            </a:r>
            <a:endParaRPr lang="en-US" dirty="0"/>
          </a:p>
          <a:p>
            <a:pPr lvl="1"/>
            <a:endParaRPr lang="en-US" dirty="0"/>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83</a:t>
            </a:fld>
            <a:endParaRPr lang="en-US"/>
          </a:p>
        </p:txBody>
      </p:sp>
    </p:spTree>
    <p:extLst>
      <p:ext uri="{BB962C8B-B14F-4D97-AF65-F5344CB8AC3E}">
        <p14:creationId xmlns:p14="http://schemas.microsoft.com/office/powerpoint/2010/main" val="16434290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OneAmerica</a:t>
            </a:r>
            <a:r>
              <a:rPr lang="en-US" dirty="0"/>
              <a:t> spokesperson Charlie </a:t>
            </a:r>
            <a:r>
              <a:rPr lang="en-US" dirty="0" err="1"/>
              <a:t>McAteer</a:t>
            </a:r>
            <a:r>
              <a:rPr lang="en-US" dirty="0"/>
              <a:t> has pointed out that while the </a:t>
            </a:r>
            <a:r>
              <a:rPr lang="en-US" b="1" dirty="0"/>
              <a:t>15th district now has a majority Latino population</a:t>
            </a:r>
            <a:r>
              <a:rPr lang="en-US" dirty="0"/>
              <a:t>, it does not yet have </a:t>
            </a:r>
            <a:r>
              <a:rPr lang="en-US" b="1" dirty="0"/>
              <a:t>a majority of Latino voters </a:t>
            </a:r>
            <a:r>
              <a:rPr lang="en-US" dirty="0"/>
              <a:t>since the count includes people under 18, undocumented immigrants, and permanent residents.</a:t>
            </a:r>
          </a:p>
          <a:p>
            <a:endParaRPr lang="en-US" dirty="0"/>
          </a:p>
          <a:p>
            <a:r>
              <a:rPr lang="en-US" dirty="0"/>
              <a:t>There are now four so-called "majority minority" districts in Washington. The other three -- the 11th, 33rd and 37th -- are all in south King County.</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four majority-minority legislative districts – the 15th in Yakima County and the 11th, 33rd and 37th in south King County</a:t>
            </a: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87</a:t>
            </a:fld>
            <a:endParaRPr lang="en-US"/>
          </a:p>
        </p:txBody>
      </p:sp>
    </p:spTree>
    <p:extLst>
      <p:ext uri="{BB962C8B-B14F-4D97-AF65-F5344CB8AC3E}">
        <p14:creationId xmlns:p14="http://schemas.microsoft.com/office/powerpoint/2010/main" val="36419920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Washington State’s first majority-minority congressional district  - District 9</a:t>
            </a:r>
          </a:p>
          <a:p>
            <a:endParaRPr lang="en-US" dirty="0"/>
          </a:p>
          <a:p>
            <a:r>
              <a:rPr lang="en-US" dirty="0"/>
              <a:t>Washington</a:t>
            </a:r>
          </a:p>
          <a:p>
            <a:r>
              <a:rPr lang="en-US" dirty="0"/>
              <a:t>District 9	</a:t>
            </a:r>
          </a:p>
          <a:p>
            <a:r>
              <a:rPr lang="en-US" dirty="0"/>
              <a:t>11.7% - Hispanic</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49.1%	</a:t>
            </a:r>
            <a:r>
              <a:rPr lang="en-US" baseline="0" dirty="0"/>
              <a:t> - </a:t>
            </a:r>
            <a:r>
              <a:rPr lang="en-US" dirty="0"/>
              <a:t>White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11%-  Black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0.6%</a:t>
            </a:r>
            <a:r>
              <a:rPr lang="en-US" baseline="0" dirty="0"/>
              <a:t> - </a:t>
            </a:r>
            <a:r>
              <a:rPr lang="en-US" dirty="0"/>
              <a:t>Native American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21.2%</a:t>
            </a:r>
            <a:r>
              <a:rPr lang="en-US" baseline="0" dirty="0"/>
              <a:t> - </a:t>
            </a:r>
            <a:r>
              <a:rPr lang="en-US" dirty="0"/>
              <a:t>Asian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1.2% -  Pacific Islander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0.3% - Other</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5% - Multiple Races</a:t>
            </a:r>
            <a:r>
              <a:rPr lang="en-US" baseline="0" dirty="0"/>
              <a:t> </a:t>
            </a:r>
            <a:r>
              <a:rPr lang="en-US" dirty="0"/>
              <a:t>	</a:t>
            </a:r>
          </a:p>
          <a:p>
            <a:endParaRPr lang="en-US" dirty="0"/>
          </a:p>
          <a:p>
            <a:endParaRPr lang="en-US" dirty="0"/>
          </a:p>
          <a:p>
            <a:r>
              <a:rPr lang="en-US" dirty="0"/>
              <a:t>Source: United States Census Bureau, "2009-2013 American Community Survey 5-Year Estimates," accessed April 8, 2015</a:t>
            </a:r>
          </a:p>
          <a:p>
            <a:endParaRPr lang="en-US" dirty="0"/>
          </a:p>
          <a:p>
            <a:r>
              <a:rPr lang="en-US" dirty="0"/>
              <a:t>https://</a:t>
            </a:r>
            <a:r>
              <a:rPr lang="en-US" dirty="0" err="1"/>
              <a:t>ballotpedia.org</a:t>
            </a:r>
            <a:r>
              <a:rPr lang="en-US" dirty="0"/>
              <a:t>/Majority-</a:t>
            </a:r>
            <a:r>
              <a:rPr lang="en-US" dirty="0" err="1"/>
              <a:t>minority_districts</a:t>
            </a:r>
            <a:endParaRPr lang="en-US" dirty="0"/>
          </a:p>
          <a:p>
            <a:endParaRPr lang="en-US" dirty="0"/>
          </a:p>
          <a:p>
            <a:r>
              <a:rPr lang="en-US" dirty="0"/>
              <a:t>As of 2013, the United States was home </a:t>
            </a:r>
            <a:r>
              <a:rPr lang="en-US" b="1" dirty="0"/>
              <a:t>to 113 congressional majority-minority districts</a:t>
            </a:r>
            <a:r>
              <a:rPr lang="en-US" dirty="0"/>
              <a:t>. This represented </a:t>
            </a:r>
            <a:r>
              <a:rPr lang="en-US" b="1" dirty="0"/>
              <a:t>approximately 26 percent </a:t>
            </a:r>
            <a:r>
              <a:rPr lang="en-US" dirty="0"/>
              <a:t>of the nation's 435 House districts. 18 are held by Republicans,</a:t>
            </a:r>
            <a:r>
              <a:rPr lang="en-US" baseline="0" dirty="0"/>
              <a:t> the rest are held by Democrats.</a:t>
            </a:r>
            <a:endParaRPr lang="en-US" dirty="0"/>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88</a:t>
            </a:fld>
            <a:endParaRPr lang="en-US"/>
          </a:p>
        </p:txBody>
      </p:sp>
    </p:spTree>
    <p:extLst>
      <p:ext uri="{BB962C8B-B14F-4D97-AF65-F5344CB8AC3E}">
        <p14:creationId xmlns:p14="http://schemas.microsoft.com/office/powerpoint/2010/main" val="1016595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Our electoral system (geographic single-member districts) has a built-in “winner’s bonus”: the party that wins the election gets </a:t>
            </a:r>
            <a:r>
              <a:rPr lang="en-US" sz="1200" b="1" i="0" u="none" strike="noStrike" kern="1200" dirty="0">
                <a:solidFill>
                  <a:schemeClr val="tx1"/>
                </a:solidFill>
                <a:effectLst/>
                <a:latin typeface="+mn-lt"/>
                <a:ea typeface="+mn-ea"/>
                <a:cs typeface="+mn-cs"/>
              </a:rPr>
              <a:t>more</a:t>
            </a:r>
            <a:r>
              <a:rPr lang="en-US" sz="1200" b="0" i="0" u="none" strike="noStrike" kern="1200" dirty="0">
                <a:solidFill>
                  <a:schemeClr val="tx1"/>
                </a:solidFill>
                <a:effectLst/>
                <a:latin typeface="+mn-lt"/>
                <a:ea typeface="+mn-ea"/>
                <a:cs typeface="+mn-cs"/>
              </a:rPr>
              <a:t> than its proportional share of votes.</a:t>
            </a:r>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89</a:t>
            </a:fld>
            <a:endParaRPr lang="en-US"/>
          </a:p>
        </p:txBody>
      </p:sp>
    </p:spTree>
    <p:extLst>
      <p:ext uri="{BB962C8B-B14F-4D97-AF65-F5344CB8AC3E}">
        <p14:creationId xmlns:p14="http://schemas.microsoft.com/office/powerpoint/2010/main" val="15417876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90</a:t>
            </a:fld>
            <a:endParaRPr lang="en-US"/>
          </a:p>
        </p:txBody>
      </p:sp>
    </p:spTree>
    <p:extLst>
      <p:ext uri="{BB962C8B-B14F-4D97-AF65-F5344CB8AC3E}">
        <p14:creationId xmlns:p14="http://schemas.microsoft.com/office/powerpoint/2010/main" val="16806750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April 25</a:t>
            </a:r>
            <a:r>
              <a:rPr lang="en-US" baseline="30000" dirty="0"/>
              <a:t>th</a:t>
            </a:r>
            <a:r>
              <a:rPr lang="en-US" dirty="0"/>
              <a:t> 2019</a:t>
            </a:r>
          </a:p>
          <a:p>
            <a:r>
              <a:rPr lang="en-US" sz="1200" b="0" i="0" kern="1200" dirty="0">
                <a:solidFill>
                  <a:schemeClr val="tx1"/>
                </a:solidFill>
                <a:effectLst/>
                <a:latin typeface="+mn-lt"/>
                <a:ea typeface="+mn-ea"/>
                <a:cs typeface="+mn-cs"/>
              </a:rPr>
              <a:t>The “predominate purpose” of the redistricting plan approved by the Michigan Legislature in 2011 “was to subordinate the interests of Democratic voters and entrench Republicans in power,” said the unanimous decision written by U.S. Circuit Judge Eric Clay, an appointee of Democratic President Bill Clinton.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Michigan Secretary of State Benson's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On April 25, 2019, the court struck down the challenged districts and ordered the legislature to draw remedial maps for the congressional, state senate, and state senate elections. The court also ordered that special elections be held in 2020 for any state senate districts either enjoined by the decision or modified by the remedial plan.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Must redraw and call new elections in 9 of 14 congressional seats and 25 of 148 legislative districts.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Trump won Michigan</a:t>
            </a:r>
            <a:r>
              <a:rPr lang="en-US" sz="1200" b="0" i="0" kern="1200" baseline="0" dirty="0">
                <a:solidFill>
                  <a:schemeClr val="tx1"/>
                </a:solidFill>
                <a:effectLst/>
                <a:latin typeface="+mn-lt"/>
                <a:ea typeface="+mn-ea"/>
                <a:cs typeface="+mn-cs"/>
              </a:rPr>
              <a:t> by 10,704 notes</a:t>
            </a:r>
          </a:p>
          <a:p>
            <a:endParaRPr lang="en-US" sz="1200" b="0" i="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New political maps could give Democrats a narrow chance next year to flip control of the House and Senate, where Republicans currently enjoy six-seat advantages. But they would only apply to 2020 because a new voter-approved independent citizen commission will draw new districts in future election cycles.</a:t>
            </a:r>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91</a:t>
            </a:fld>
            <a:endParaRPr lang="en-US"/>
          </a:p>
        </p:txBody>
      </p:sp>
    </p:spTree>
    <p:extLst>
      <p:ext uri="{BB962C8B-B14F-4D97-AF65-F5344CB8AC3E}">
        <p14:creationId xmlns:p14="http://schemas.microsoft.com/office/powerpoint/2010/main" val="34992384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SCOTUS: Gill v </a:t>
            </a:r>
            <a:r>
              <a:rPr lang="en-US" dirty="0" err="1"/>
              <a:t>Whitford</a:t>
            </a:r>
            <a:endParaRPr lang="en-US" dirty="0"/>
          </a:p>
          <a:p>
            <a:r>
              <a:rPr lang="en-US" dirty="0"/>
              <a:t>(Wisconsin)</a:t>
            </a:r>
          </a:p>
          <a:p>
            <a:endParaRPr lang="en-US" dirty="0"/>
          </a:p>
          <a:p>
            <a:r>
              <a:rPr lang="en-US" u="sng" dirty="0" err="1"/>
              <a:t>Vieth</a:t>
            </a:r>
            <a:r>
              <a:rPr lang="en-US" u="sng" dirty="0"/>
              <a:t> v. </a:t>
            </a:r>
            <a:r>
              <a:rPr lang="en-US" u="sng" dirty="0" err="1"/>
              <a:t>Jubelirer</a:t>
            </a:r>
            <a:r>
              <a:rPr lang="en-US" u="sng" dirty="0"/>
              <a:t> </a:t>
            </a:r>
            <a:r>
              <a:rPr lang="en-US" dirty="0"/>
              <a:t>(</a:t>
            </a:r>
            <a:r>
              <a:rPr lang="en-US" dirty="0" err="1"/>
              <a:t>apr</a:t>
            </a:r>
            <a:r>
              <a:rPr lang="en-US" dirty="0"/>
              <a:t> 2004) Pennsylvania General Assembly had unconstitutionally gerrymandered. </a:t>
            </a:r>
          </a:p>
          <a:p>
            <a:r>
              <a:rPr lang="en-US" dirty="0"/>
              <a:t>4:1:4  Cannot be:</a:t>
            </a:r>
            <a:r>
              <a:rPr lang="en-US" baseline="0" dirty="0"/>
              <a:t> wait for measure: definitely unconstitutional gerrymander. </a:t>
            </a:r>
            <a:endParaRPr lang="en-US" dirty="0"/>
          </a:p>
          <a:p>
            <a:endParaRPr lang="en-US" dirty="0"/>
          </a:p>
          <a:p>
            <a:endParaRPr lang="en-US" dirty="0"/>
          </a:p>
          <a:p>
            <a:r>
              <a:rPr lang="en-US" dirty="0"/>
              <a:t>The argument was based on the First Amendment's right of free association. Not only does someone have the right to join with others to exercise political influence, such as joining a political party, but a person has the right not to be discriminated against because of their tie to that organization. </a:t>
            </a:r>
          </a:p>
          <a:p>
            <a:endParaRPr lang="en-US" dirty="0"/>
          </a:p>
          <a:p>
            <a:r>
              <a:rPr lang="en-US" dirty="0"/>
              <a:t>I was in good company in trying to persuade the court. More than </a:t>
            </a:r>
            <a:r>
              <a:rPr lang="en-US" b="1" dirty="0"/>
              <a:t>50 amicus briefs </a:t>
            </a:r>
            <a:r>
              <a:rPr lang="en-US" dirty="0"/>
              <a:t>have been filed in the case.</a:t>
            </a:r>
          </a:p>
          <a:p>
            <a:endParaRPr lang="en-US" dirty="0"/>
          </a:p>
          <a:p>
            <a:r>
              <a:rPr lang="en-US" sz="1200" b="1" i="0" kern="1200" dirty="0">
                <a:solidFill>
                  <a:schemeClr val="tx1"/>
                </a:solidFill>
                <a:effectLst/>
                <a:latin typeface="+mn-lt"/>
                <a:ea typeface="+mn-ea"/>
                <a:cs typeface="+mn-cs"/>
              </a:rPr>
              <a:t>ISSUES (</a:t>
            </a:r>
            <a:r>
              <a:rPr lang="en-US" sz="1200" b="1" i="0" kern="1200" dirty="0" err="1">
                <a:solidFill>
                  <a:schemeClr val="tx1"/>
                </a:solidFill>
                <a:effectLst/>
                <a:latin typeface="+mn-lt"/>
                <a:ea typeface="+mn-ea"/>
                <a:cs typeface="+mn-cs"/>
              </a:rPr>
              <a:t>american</a:t>
            </a:r>
            <a:r>
              <a:rPr lang="en-US" sz="1200" b="1" i="0" kern="1200" dirty="0">
                <a:solidFill>
                  <a:schemeClr val="tx1"/>
                </a:solidFill>
                <a:effectLst/>
                <a:latin typeface="+mn-lt"/>
                <a:ea typeface="+mn-ea"/>
                <a:cs typeface="+mn-cs"/>
              </a:rPr>
              <a:t> bar association article)</a:t>
            </a:r>
          </a:p>
          <a:p>
            <a:r>
              <a:rPr lang="en-US" sz="1200" b="0" i="0" kern="1200" dirty="0">
                <a:solidFill>
                  <a:schemeClr val="tx1"/>
                </a:solidFill>
                <a:effectLst/>
                <a:latin typeface="+mn-lt"/>
                <a:ea typeface="+mn-ea"/>
                <a:cs typeface="+mn-cs"/>
              </a:rPr>
              <a:t>1. Do Democratic voters from just 12 state legislative districts have standing to challenge the entire Wisconsin Assembly map?</a:t>
            </a:r>
          </a:p>
          <a:p>
            <a:r>
              <a:rPr lang="en-US" sz="1200" b="0" i="0" kern="1200" dirty="0">
                <a:solidFill>
                  <a:schemeClr val="tx1"/>
                </a:solidFill>
                <a:effectLst/>
                <a:latin typeface="+mn-lt"/>
                <a:ea typeface="+mn-ea"/>
                <a:cs typeface="+mn-cs"/>
              </a:rPr>
              <a:t>2. Does the case raise a </a:t>
            </a:r>
            <a:r>
              <a:rPr lang="en-US" sz="1200" b="0" i="0" kern="1200" dirty="0" err="1">
                <a:solidFill>
                  <a:schemeClr val="tx1"/>
                </a:solidFill>
                <a:effectLst/>
                <a:latin typeface="+mn-lt"/>
                <a:ea typeface="+mn-ea"/>
                <a:cs typeface="+mn-cs"/>
              </a:rPr>
              <a:t>nonjusticiable</a:t>
            </a:r>
            <a:r>
              <a:rPr lang="en-US" sz="1200" b="0" i="0" kern="1200" dirty="0">
                <a:solidFill>
                  <a:schemeClr val="tx1"/>
                </a:solidFill>
                <a:effectLst/>
                <a:latin typeface="+mn-lt"/>
                <a:ea typeface="+mn-ea"/>
                <a:cs typeface="+mn-cs"/>
              </a:rPr>
              <a:t> political question?</a:t>
            </a:r>
          </a:p>
          <a:p>
            <a:r>
              <a:rPr lang="en-US" sz="1200" b="0" i="0" kern="1200" dirty="0">
                <a:solidFill>
                  <a:schemeClr val="tx1"/>
                </a:solidFill>
                <a:effectLst/>
                <a:latin typeface="+mn-lt"/>
                <a:ea typeface="+mn-ea"/>
                <a:cs typeface="+mn-cs"/>
              </a:rPr>
              <a:t>3. Did the plaintiffs articulate a sufficiently “limited and precise” standard for judging political gerrymanders?</a:t>
            </a:r>
          </a:p>
          <a:p>
            <a:r>
              <a:rPr lang="en-US" sz="1200" b="0" i="0" kern="1200" dirty="0">
                <a:solidFill>
                  <a:schemeClr val="tx1"/>
                </a:solidFill>
                <a:effectLst/>
                <a:latin typeface="+mn-lt"/>
                <a:ea typeface="+mn-ea"/>
                <a:cs typeface="+mn-cs"/>
              </a:rPr>
              <a:t>4. Does the plaintiffs’ partisan-gerrymandering claim fail because the map complies with traditional redistricting principles?</a:t>
            </a:r>
          </a:p>
          <a:p>
            <a:r>
              <a:rPr lang="en-US" sz="1200" b="0" i="0" kern="1200" dirty="0">
                <a:solidFill>
                  <a:schemeClr val="tx1"/>
                </a:solidFill>
                <a:effectLst/>
                <a:latin typeface="+mn-lt"/>
                <a:ea typeface="+mn-ea"/>
                <a:cs typeface="+mn-cs"/>
              </a:rPr>
              <a:t>5. Does it matter that the map locks in majority control of the Assembly, and, if so, should the Court remand the case to allow the parties to argue this point?</a:t>
            </a: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93</a:t>
            </a:fld>
            <a:endParaRPr lang="en-US"/>
          </a:p>
        </p:txBody>
      </p:sp>
    </p:spTree>
    <p:extLst>
      <p:ext uri="{BB962C8B-B14F-4D97-AF65-F5344CB8AC3E}">
        <p14:creationId xmlns:p14="http://schemas.microsoft.com/office/powerpoint/2010/main" val="8306637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5" name="Shape 5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0982346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Princeton</a:t>
            </a:r>
            <a:r>
              <a:rPr lang="en-US" baseline="0" dirty="0"/>
              <a:t> – Sam Wang</a:t>
            </a:r>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95</a:t>
            </a:fld>
            <a:endParaRPr lang="en-US"/>
          </a:p>
        </p:txBody>
      </p:sp>
    </p:spTree>
    <p:extLst>
      <p:ext uri="{BB962C8B-B14F-4D97-AF65-F5344CB8AC3E}">
        <p14:creationId xmlns:p14="http://schemas.microsoft.com/office/powerpoint/2010/main" val="540643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Allocate representation</a:t>
            </a:r>
          </a:p>
          <a:p>
            <a:pPr lvl="1"/>
            <a:r>
              <a:rPr lang="en-US" dirty="0"/>
              <a:t>U. S House of Representatives</a:t>
            </a:r>
          </a:p>
          <a:p>
            <a:pPr lvl="1"/>
            <a:r>
              <a:rPr lang="en-US" dirty="0"/>
              <a:t>State Legislative Districts</a:t>
            </a:r>
          </a:p>
          <a:p>
            <a:pPr lvl="1"/>
            <a:r>
              <a:rPr lang="en-US" dirty="0"/>
              <a:t>Local Governments with Districts</a:t>
            </a:r>
          </a:p>
          <a:p>
            <a:r>
              <a:rPr lang="en-US" b="1" dirty="0"/>
              <a:t>Allocate $675 Billion in federal programs (2015)</a:t>
            </a:r>
          </a:p>
          <a:p>
            <a:pPr lvl="2"/>
            <a:r>
              <a:rPr lang="en-US" sz="1900" dirty="0"/>
              <a:t>Medical Assistance ($311B)</a:t>
            </a:r>
          </a:p>
          <a:p>
            <a:pPr lvl="2"/>
            <a:r>
              <a:rPr lang="en-US" sz="1900" dirty="0"/>
              <a:t>Supplemental Nutrition “SNAP” ($71B)</a:t>
            </a:r>
          </a:p>
          <a:p>
            <a:pPr lvl="2"/>
            <a:r>
              <a:rPr lang="en-US" sz="1900" dirty="0"/>
              <a:t>Medicare Part B ($70B)</a:t>
            </a:r>
          </a:p>
          <a:p>
            <a:pPr lvl="2"/>
            <a:r>
              <a:rPr lang="en-US" sz="1900" dirty="0"/>
              <a:t>Highway Planning and Construction ($38B)</a:t>
            </a:r>
          </a:p>
          <a:p>
            <a:pPr lvl="2"/>
            <a:r>
              <a:rPr lang="en-US" sz="1900" dirty="0"/>
              <a:t>Federal Pell Grant Program ($30B)</a:t>
            </a:r>
          </a:p>
          <a:p>
            <a:r>
              <a:rPr lang="en-US" b="1" dirty="0"/>
              <a:t>Research and Decide Critical Questions</a:t>
            </a:r>
          </a:p>
          <a:p>
            <a:pPr lvl="1"/>
            <a:r>
              <a:rPr lang="en-US" dirty="0"/>
              <a:t>Businesses – Ex: Where does Walmart put its next store?</a:t>
            </a:r>
          </a:p>
          <a:p>
            <a:pPr lvl="1"/>
            <a:r>
              <a:rPr lang="en-US" dirty="0"/>
              <a:t>Nonprofits – Ex: Where to have services</a:t>
            </a:r>
          </a:p>
          <a:p>
            <a:pPr lvl="1"/>
            <a:r>
              <a:rPr lang="en-US" dirty="0"/>
              <a:t>Universities – Population Shifts</a:t>
            </a: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7</a:t>
            </a:fld>
            <a:endParaRPr lang="en-US"/>
          </a:p>
        </p:txBody>
      </p:sp>
    </p:spTree>
    <p:extLst>
      <p:ext uri="{BB962C8B-B14F-4D97-AF65-F5344CB8AC3E}">
        <p14:creationId xmlns:p14="http://schemas.microsoft.com/office/powerpoint/2010/main" val="14890533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olidFill>
                  <a:schemeClr val="tx1"/>
                </a:solidFill>
              </a:rPr>
              <a:t>Spent $1.4 million targeting four New York State Senate seats, winning two and control of the New York State Senate.</a:t>
            </a:r>
          </a:p>
          <a:p>
            <a:r>
              <a:rPr lang="en-US" dirty="0">
                <a:solidFill>
                  <a:schemeClr val="tx1"/>
                </a:solidFill>
              </a:rPr>
              <a:t>Spent nearly $1 million in Pennsylvania House races, targeting and winning three of the toughest races in the state (House Districts 39, 54, 130).</a:t>
            </a:r>
          </a:p>
          <a:p>
            <a:r>
              <a:rPr lang="en-US" dirty="0">
                <a:solidFill>
                  <a:schemeClr val="tx1"/>
                </a:solidFill>
              </a:rPr>
              <a:t>Spent nearly $1 million in Ohio House races, targeting six seats, five of which were won by Republicans. Notably, President Obama carried five of these six legislative districts in 2008.</a:t>
            </a:r>
          </a:p>
          <a:p>
            <a:r>
              <a:rPr lang="en-US" dirty="0">
                <a:solidFill>
                  <a:schemeClr val="tx1"/>
                </a:solidFill>
              </a:rPr>
              <a:t>Spent $1 million in Michigan working with the Michigan House Republican Campaign Committee and Michigan Republican Party to pick up 20 seats.</a:t>
            </a:r>
          </a:p>
          <a:p>
            <a:r>
              <a:rPr lang="en-US" dirty="0">
                <a:solidFill>
                  <a:schemeClr val="tx1"/>
                </a:solidFill>
              </a:rPr>
              <a:t>Spent $750,000 in Texas as part of an effort that resulted in 22 House pick-ups.</a:t>
            </a:r>
          </a:p>
          <a:p>
            <a:r>
              <a:rPr lang="en-US" dirty="0">
                <a:solidFill>
                  <a:schemeClr val="tx1"/>
                </a:solidFill>
              </a:rPr>
              <a:t>Spent $1.1 million in Wisconsin to take control of the Senate and Assembly, including spending nearly $500,000 to target Senate Majority Leader Russ Decker.  The RSLC was the only group to target Decker who was defeated soundly by Republican Pam Galloway.</a:t>
            </a:r>
          </a:p>
          <a:p>
            <a:r>
              <a:rPr lang="en-US" dirty="0">
                <a:solidFill>
                  <a:schemeClr val="tx1"/>
                </a:solidFill>
              </a:rPr>
              <a:t>Committed resources to Colorado (more than $550,000), North Carolina (more than $1.2 million), and Alabama ($1.5 million).</a:t>
            </a:r>
          </a:p>
          <a:p>
            <a:r>
              <a:rPr lang="en-US" dirty="0">
                <a:solidFill>
                  <a:schemeClr val="tx1"/>
                </a:solidFill>
              </a:rPr>
              <a:t>The RSLC also invested more than $3 million across a number of other states including Illinois, Indiana, Iowa, Tennessee, Kentucky, Maine, New Hampshire, Washington, Nevada, New Jersey and Oregon.</a:t>
            </a:r>
          </a:p>
          <a:p>
            <a:endParaRPr lang="en-US" dirty="0">
              <a:solidFill>
                <a:schemeClr val="tx1"/>
              </a:solidFill>
            </a:endParaRPr>
          </a:p>
          <a:p>
            <a:endParaRPr lang="en-US" dirty="0">
              <a:solidFill>
                <a:schemeClr val="tx1"/>
              </a:solidFill>
            </a:endParaRPr>
          </a:p>
          <a:p>
            <a:r>
              <a:rPr lang="en-US" dirty="0">
                <a:solidFill>
                  <a:schemeClr val="tx1"/>
                </a:solidFill>
              </a:rPr>
              <a:t> In 2015, Republicans launched a new </a:t>
            </a:r>
            <a:r>
              <a:rPr lang="en-US" dirty="0" err="1">
                <a:solidFill>
                  <a:schemeClr val="tx1"/>
                </a:solidFill>
              </a:rPr>
              <a:t>Redmap</a:t>
            </a:r>
            <a:r>
              <a:rPr lang="en-US" dirty="0">
                <a:solidFill>
                  <a:schemeClr val="tx1"/>
                </a:solidFill>
              </a:rPr>
              <a:t> effort for 2020, saying they planned to raise $125 million </a:t>
            </a:r>
          </a:p>
          <a:p>
            <a:r>
              <a:rPr lang="en-US" dirty="0">
                <a:solidFill>
                  <a:schemeClr val="tx1"/>
                </a:solidFill>
              </a:rPr>
              <a:t>and swing legislatures in Kentucky, Maine and New Mexico to the GOP. </a:t>
            </a:r>
          </a:p>
        </p:txBody>
      </p:sp>
      <p:sp>
        <p:nvSpPr>
          <p:cNvPr id="4" name="Slide Number Placeholder 3"/>
          <p:cNvSpPr>
            <a:spLocks noGrp="1"/>
          </p:cNvSpPr>
          <p:nvPr>
            <p:ph type="sldNum" sz="quarter" idx="10"/>
          </p:nvPr>
        </p:nvSpPr>
        <p:spPr/>
        <p:txBody>
          <a:bodyPr/>
          <a:lstStyle/>
          <a:p>
            <a:fld id="{29AC367C-D2AE-074E-8441-9F2631729974}" type="slidenum">
              <a:rPr lang="en-US" smtClean="0"/>
              <a:t>96</a:t>
            </a:fld>
            <a:endParaRPr lang="en-US"/>
          </a:p>
        </p:txBody>
      </p:sp>
    </p:spTree>
    <p:extLst>
      <p:ext uri="{BB962C8B-B14F-4D97-AF65-F5344CB8AC3E}">
        <p14:creationId xmlns:p14="http://schemas.microsoft.com/office/powerpoint/2010/main" val="119071796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Undermine our democracy, </a:t>
            </a:r>
          </a:p>
          <a:p>
            <a:endParaRPr lang="en-US" dirty="0"/>
          </a:p>
          <a:p>
            <a:r>
              <a:rPr lang="en-US" dirty="0"/>
              <a:t>Feb 7, 2018 Announcement</a:t>
            </a:r>
          </a:p>
          <a:p>
            <a:endParaRPr lang="en-US" dirty="0"/>
          </a:p>
          <a:p>
            <a:r>
              <a:rPr lang="en-US" sz="1200" b="0" i="1" kern="1200" dirty="0">
                <a:solidFill>
                  <a:schemeClr val="tx1"/>
                </a:solidFill>
                <a:effectLst/>
                <a:latin typeface="+mn-lt"/>
                <a:ea typeface="+mn-ea"/>
                <a:cs typeface="+mn-cs"/>
              </a:rPr>
              <a:t>NDRC 2018 Primary Targets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Colorado                  </a:t>
            </a:r>
            <a:r>
              <a:rPr lang="en-US" sz="1200" b="0" i="0" kern="1200" dirty="0">
                <a:solidFill>
                  <a:schemeClr val="tx1"/>
                </a:solidFill>
                <a:effectLst/>
                <a:latin typeface="+mn-lt"/>
                <a:ea typeface="+mn-ea"/>
                <a:cs typeface="+mn-cs"/>
              </a:rPr>
              <a:t>Governor, state Senate</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Florida                      </a:t>
            </a:r>
            <a:r>
              <a:rPr lang="en-US" sz="1200" b="0" i="0" kern="1200" dirty="0">
                <a:solidFill>
                  <a:schemeClr val="tx1"/>
                </a:solidFill>
                <a:effectLst/>
                <a:latin typeface="+mn-lt"/>
                <a:ea typeface="+mn-ea"/>
                <a:cs typeface="+mn-cs"/>
              </a:rPr>
              <a:t>Governor, state</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Senate</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Georgia                     </a:t>
            </a:r>
            <a:r>
              <a:rPr lang="en-US" sz="1200" b="0" i="0" kern="1200" dirty="0">
                <a:solidFill>
                  <a:schemeClr val="tx1"/>
                </a:solidFill>
                <a:effectLst/>
                <a:latin typeface="+mn-lt"/>
                <a:ea typeface="+mn-ea"/>
                <a:cs typeface="+mn-cs"/>
              </a:rPr>
              <a:t>Governor, state Senate</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Michigan                  </a:t>
            </a:r>
            <a:r>
              <a:rPr lang="en-US" sz="1200" b="0" i="0" kern="1200" dirty="0">
                <a:solidFill>
                  <a:schemeClr val="tx1"/>
                </a:solidFill>
                <a:effectLst/>
                <a:latin typeface="+mn-lt"/>
                <a:ea typeface="+mn-ea"/>
                <a:cs typeface="+mn-cs"/>
              </a:rPr>
              <a:t>Governor, state Senate, state House, ballot initiative</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Minnesota               </a:t>
            </a:r>
            <a:r>
              <a:rPr lang="en-US" sz="1200" b="0" i="0" kern="1200" dirty="0">
                <a:solidFill>
                  <a:schemeClr val="tx1"/>
                </a:solidFill>
                <a:effectLst/>
                <a:latin typeface="+mn-lt"/>
                <a:ea typeface="+mn-ea"/>
                <a:cs typeface="+mn-cs"/>
              </a:rPr>
              <a:t>Governor, state Senate, state House</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Nevada                      </a:t>
            </a:r>
            <a:r>
              <a:rPr lang="en-US" sz="1200" b="0" i="0" kern="1200" dirty="0">
                <a:solidFill>
                  <a:schemeClr val="tx1"/>
                </a:solidFill>
                <a:effectLst/>
                <a:latin typeface="+mn-lt"/>
                <a:ea typeface="+mn-ea"/>
                <a:cs typeface="+mn-cs"/>
              </a:rPr>
              <a:t>Governor, state Senate, state House</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North Carolina        </a:t>
            </a:r>
            <a:r>
              <a:rPr lang="en-US" sz="1200" b="0" i="0" kern="1200" dirty="0">
                <a:solidFill>
                  <a:schemeClr val="tx1"/>
                </a:solidFill>
                <a:effectLst/>
                <a:latin typeface="+mn-lt"/>
                <a:ea typeface="+mn-ea"/>
                <a:cs typeface="+mn-cs"/>
              </a:rPr>
              <a:t>State Senate, state House</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Ohio                           </a:t>
            </a:r>
            <a:r>
              <a:rPr lang="en-US" sz="1200" b="0" i="0" kern="1200" dirty="0">
                <a:solidFill>
                  <a:schemeClr val="tx1"/>
                </a:solidFill>
                <a:effectLst/>
                <a:latin typeface="+mn-lt"/>
                <a:ea typeface="+mn-ea"/>
                <a:cs typeface="+mn-cs"/>
              </a:rPr>
              <a:t>  Governor, ballot initiative, State Auditor, Secretary of State, state Senate, state House</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Pennsylvania           </a:t>
            </a:r>
            <a:r>
              <a:rPr lang="en-US" sz="1200" b="0" i="0" kern="1200" dirty="0">
                <a:solidFill>
                  <a:schemeClr val="tx1"/>
                </a:solidFill>
                <a:effectLst/>
                <a:latin typeface="+mn-lt"/>
                <a:ea typeface="+mn-ea"/>
                <a:cs typeface="+mn-cs"/>
              </a:rPr>
              <a:t>Governor, state Senate, state House</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Texas                         </a:t>
            </a:r>
            <a:r>
              <a:rPr lang="en-US" sz="1200" b="0" i="0" kern="1200" dirty="0">
                <a:solidFill>
                  <a:schemeClr val="tx1"/>
                </a:solidFill>
                <a:effectLst/>
                <a:latin typeface="+mn-lt"/>
                <a:ea typeface="+mn-ea"/>
                <a:cs typeface="+mn-cs"/>
              </a:rPr>
              <a:t> State Senate, state House</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Virginia                     </a:t>
            </a:r>
            <a:r>
              <a:rPr lang="en-US" sz="1200" b="0" i="0" kern="1200" dirty="0">
                <a:solidFill>
                  <a:schemeClr val="tx1"/>
                </a:solidFill>
                <a:effectLst/>
                <a:latin typeface="+mn-lt"/>
                <a:ea typeface="+mn-ea"/>
                <a:cs typeface="+mn-cs"/>
              </a:rPr>
              <a:t>State House in 2017; state Senate and state House in 2019</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Wisconsin                 </a:t>
            </a:r>
            <a:r>
              <a:rPr lang="en-US" sz="1200" b="0" i="0" kern="1200" dirty="0">
                <a:solidFill>
                  <a:schemeClr val="tx1"/>
                </a:solidFill>
                <a:effectLst/>
                <a:latin typeface="+mn-lt"/>
                <a:ea typeface="+mn-ea"/>
                <a:cs typeface="+mn-cs"/>
              </a:rPr>
              <a:t>Governor, State Senate</a:t>
            </a:r>
          </a:p>
          <a:p>
            <a:r>
              <a:rPr lang="en-US" sz="1200" b="0" i="1" kern="1200" dirty="0">
                <a:solidFill>
                  <a:schemeClr val="tx1"/>
                </a:solidFill>
                <a:effectLst/>
                <a:latin typeface="+mn-lt"/>
                <a:ea typeface="+mn-ea"/>
                <a:cs typeface="+mn-cs"/>
              </a:rPr>
              <a:t>NDRC 2018 Watch List</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Arizona                       </a:t>
            </a:r>
            <a:r>
              <a:rPr lang="en-US" sz="1200" b="0" i="0" kern="1200" dirty="0">
                <a:solidFill>
                  <a:schemeClr val="tx1"/>
                </a:solidFill>
                <a:effectLst/>
                <a:latin typeface="+mn-lt"/>
                <a:ea typeface="+mn-ea"/>
                <a:cs typeface="+mn-cs"/>
              </a:rPr>
              <a:t>Ballot initiative</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Maine                          </a:t>
            </a:r>
            <a:r>
              <a:rPr lang="en-US" sz="1200" b="0" i="0" kern="1200" dirty="0">
                <a:solidFill>
                  <a:schemeClr val="tx1"/>
                </a:solidFill>
                <a:effectLst/>
                <a:latin typeface="+mn-lt"/>
                <a:ea typeface="+mn-ea"/>
                <a:cs typeface="+mn-cs"/>
              </a:rPr>
              <a:t>Governor, state Senate</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Missouri                    </a:t>
            </a:r>
            <a:r>
              <a:rPr lang="en-US" sz="1200" b="0" i="0" kern="1200" dirty="0">
                <a:solidFill>
                  <a:schemeClr val="tx1"/>
                </a:solidFill>
                <a:effectLst/>
                <a:latin typeface="+mn-lt"/>
                <a:ea typeface="+mn-ea"/>
                <a:cs typeface="+mn-cs"/>
              </a:rPr>
              <a:t> Ballot initiative</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New Hampshire       </a:t>
            </a:r>
            <a:r>
              <a:rPr lang="en-US" sz="1200" b="0" i="0" kern="1200" dirty="0">
                <a:solidFill>
                  <a:schemeClr val="tx1"/>
                </a:solidFill>
                <a:effectLst/>
                <a:latin typeface="+mn-lt"/>
                <a:ea typeface="+mn-ea"/>
                <a:cs typeface="+mn-cs"/>
              </a:rPr>
              <a:t>Governor, state Senate, state House</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New York                    </a:t>
            </a:r>
            <a:r>
              <a:rPr lang="en-US" sz="1200" b="0" i="0" kern="1200" dirty="0">
                <a:solidFill>
                  <a:schemeClr val="tx1"/>
                </a:solidFill>
                <a:effectLst/>
                <a:latin typeface="+mn-lt"/>
                <a:ea typeface="+mn-ea"/>
                <a:cs typeface="+mn-cs"/>
              </a:rPr>
              <a:t>State Senate</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South Carolina          </a:t>
            </a:r>
            <a:r>
              <a:rPr lang="en-US" sz="1200" b="0" i="0" kern="1200" dirty="0">
                <a:solidFill>
                  <a:schemeClr val="tx1"/>
                </a:solidFill>
                <a:effectLst/>
                <a:latin typeface="+mn-lt"/>
                <a:ea typeface="+mn-ea"/>
                <a:cs typeface="+mn-cs"/>
              </a:rPr>
              <a:t>Governor, state House</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South Dakota             </a:t>
            </a:r>
            <a:r>
              <a:rPr lang="en-US" sz="1200" b="0" i="0" kern="1200" dirty="0">
                <a:solidFill>
                  <a:schemeClr val="tx1"/>
                </a:solidFill>
                <a:effectLst/>
                <a:latin typeface="+mn-lt"/>
                <a:ea typeface="+mn-ea"/>
                <a:cs typeface="+mn-cs"/>
              </a:rPr>
              <a:t>Ballot initiative</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Utah                              </a:t>
            </a:r>
            <a:r>
              <a:rPr lang="en-US" sz="1200" b="0" i="0" kern="1200" dirty="0">
                <a:solidFill>
                  <a:schemeClr val="tx1"/>
                </a:solidFill>
                <a:effectLst/>
                <a:latin typeface="+mn-lt"/>
                <a:ea typeface="+mn-ea"/>
                <a:cs typeface="+mn-cs"/>
              </a:rPr>
              <a:t>Ballot initiative</a:t>
            </a: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97</a:t>
            </a:fld>
            <a:endParaRPr lang="en-US"/>
          </a:p>
        </p:txBody>
      </p:sp>
    </p:spTree>
    <p:extLst>
      <p:ext uri="{BB962C8B-B14F-4D97-AF65-F5344CB8AC3E}">
        <p14:creationId xmlns:p14="http://schemas.microsoft.com/office/powerpoint/2010/main" val="16336833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Precedent</a:t>
            </a:r>
            <a:r>
              <a:rPr lang="en-US" sz="1200" b="1" kern="1200" baseline="0" dirty="0">
                <a:solidFill>
                  <a:schemeClr val="tx1"/>
                </a:solidFill>
                <a:effectLst/>
                <a:latin typeface="+mn-lt"/>
                <a:ea typeface="+mn-ea"/>
                <a:cs typeface="+mn-cs"/>
              </a:rPr>
              <a:t> for these principles:</a:t>
            </a:r>
          </a:p>
          <a:p>
            <a:pPr lvl="0"/>
            <a:endParaRPr lang="en-US" sz="1200" b="1" kern="1200" baseline="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https://</a:t>
            </a:r>
            <a:r>
              <a:rPr lang="en-US" sz="1200" b="1" kern="1200" dirty="0" err="1">
                <a:solidFill>
                  <a:schemeClr val="tx1"/>
                </a:solidFill>
                <a:effectLst/>
                <a:latin typeface="+mn-lt"/>
                <a:ea typeface="+mn-ea"/>
                <a:cs typeface="+mn-cs"/>
              </a:rPr>
              <a:t>ballotpedia.org</a:t>
            </a:r>
            <a:r>
              <a:rPr lang="en-US" sz="1200" b="1" kern="1200" dirty="0">
                <a:solidFill>
                  <a:schemeClr val="tx1"/>
                </a:solidFill>
                <a:effectLst/>
                <a:latin typeface="+mn-lt"/>
                <a:ea typeface="+mn-ea"/>
                <a:cs typeface="+mn-cs"/>
              </a:rPr>
              <a:t>/</a:t>
            </a:r>
            <a:r>
              <a:rPr lang="en-US" sz="1200" b="1" kern="1200" dirty="0" err="1">
                <a:solidFill>
                  <a:schemeClr val="tx1"/>
                </a:solidFill>
                <a:effectLst/>
                <a:latin typeface="+mn-lt"/>
                <a:ea typeface="+mn-ea"/>
                <a:cs typeface="+mn-cs"/>
              </a:rPr>
              <a:t>Redistricting_in_Florida</a:t>
            </a:r>
            <a:endParaRPr lang="en-US" sz="1200" b="1"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Contiguity</a:t>
            </a:r>
            <a:r>
              <a:rPr lang="en-US" sz="1200" kern="1200" dirty="0">
                <a:solidFill>
                  <a:schemeClr val="tx1"/>
                </a:solidFill>
                <a:effectLst/>
                <a:latin typeface="+mn-lt"/>
                <a:ea typeface="+mn-ea"/>
                <a:cs typeface="+mn-cs"/>
              </a:rPr>
              <a:t> refers to the principle that all areas within a district should be "physically adjacent." A total of 49 states require that districts of at least one state legislative chamber be contiguous. A total of 23 states require that congressional districts meet contiguity requirements.</a:t>
            </a:r>
            <a:r>
              <a:rPr lang="en-US" sz="1200" u="none" strike="noStrike" kern="1200" baseline="30000" dirty="0">
                <a:solidFill>
                  <a:schemeClr val="tx1"/>
                </a:solidFill>
                <a:effectLst/>
                <a:latin typeface="+mn-lt"/>
                <a:ea typeface="+mn-ea"/>
                <a:cs typeface="+mn-cs"/>
                <a:hlinkClick r:id="rId3"/>
              </a:rPr>
              <a:t>[23]</a:t>
            </a:r>
            <a:r>
              <a:rPr lang="en-US" sz="1200" u="none" strike="noStrike" kern="1200" baseline="30000" dirty="0">
                <a:solidFill>
                  <a:schemeClr val="tx1"/>
                </a:solidFill>
                <a:effectLst/>
                <a:latin typeface="+mn-lt"/>
                <a:ea typeface="+mn-ea"/>
                <a:cs typeface="+mn-cs"/>
                <a:hlinkClick r:id="rId4"/>
              </a:rPr>
              <a:t>[24]</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Compactness</a:t>
            </a:r>
            <a:r>
              <a:rPr lang="en-US" sz="1200" kern="1200" dirty="0">
                <a:solidFill>
                  <a:schemeClr val="tx1"/>
                </a:solidFill>
                <a:effectLst/>
                <a:latin typeface="+mn-lt"/>
                <a:ea typeface="+mn-ea"/>
                <a:cs typeface="+mn-cs"/>
              </a:rPr>
              <a:t> refers to the general principle that "the distance between all parts of a district" ought to be minimized. The </a:t>
            </a:r>
            <a:r>
              <a:rPr lang="en-US" sz="1200" u="none" strike="noStrike" kern="1200" dirty="0">
                <a:solidFill>
                  <a:schemeClr val="tx1"/>
                </a:solidFill>
                <a:effectLst/>
                <a:latin typeface="+mn-lt"/>
                <a:ea typeface="+mn-ea"/>
                <a:cs typeface="+mn-cs"/>
                <a:hlinkClick r:id="rId5" tooltip="United States Supreme Court"/>
              </a:rPr>
              <a:t>United States Supreme Court</a:t>
            </a:r>
            <a:r>
              <a:rPr lang="en-US" sz="1200" kern="1200" dirty="0">
                <a:solidFill>
                  <a:schemeClr val="tx1"/>
                </a:solidFill>
                <a:effectLst/>
                <a:latin typeface="+mn-lt"/>
                <a:ea typeface="+mn-ea"/>
                <a:cs typeface="+mn-cs"/>
              </a:rPr>
              <a:t> has "construed compactness to indicate that residents have some sort of cultural cohesion in common." A total of 37 states "require their legislative districts to be reasonably compact." A total of 18 states impose similar requirements for congressional districts.</a:t>
            </a:r>
            <a:r>
              <a:rPr lang="en-US" sz="1200" u="none" strike="noStrike" kern="1200" baseline="30000" dirty="0">
                <a:solidFill>
                  <a:schemeClr val="tx1"/>
                </a:solidFill>
                <a:effectLst/>
                <a:latin typeface="+mn-lt"/>
                <a:ea typeface="+mn-ea"/>
                <a:cs typeface="+mn-cs"/>
                <a:hlinkClick r:id="rId3"/>
              </a:rPr>
              <a:t>[23]</a:t>
            </a:r>
            <a:r>
              <a:rPr lang="en-US" sz="1200" u="none" strike="noStrike" kern="1200" baseline="30000" dirty="0">
                <a:solidFill>
                  <a:schemeClr val="tx1"/>
                </a:solidFill>
                <a:effectLst/>
                <a:latin typeface="+mn-lt"/>
                <a:ea typeface="+mn-ea"/>
                <a:cs typeface="+mn-cs"/>
                <a:hlinkClick r:id="rId4"/>
              </a:rPr>
              <a:t>[24]</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 </a:t>
            </a:r>
            <a:r>
              <a:rPr lang="en-US" sz="1200" b="1" kern="1200" dirty="0">
                <a:solidFill>
                  <a:schemeClr val="tx1"/>
                </a:solidFill>
                <a:effectLst/>
                <a:latin typeface="+mn-lt"/>
                <a:ea typeface="+mn-ea"/>
                <a:cs typeface="+mn-cs"/>
              </a:rPr>
              <a:t>community of interest</a:t>
            </a:r>
            <a:r>
              <a:rPr lang="en-US" sz="1200" kern="1200" dirty="0">
                <a:solidFill>
                  <a:schemeClr val="tx1"/>
                </a:solidFill>
                <a:effectLst/>
                <a:latin typeface="+mn-lt"/>
                <a:ea typeface="+mn-ea"/>
                <a:cs typeface="+mn-cs"/>
              </a:rPr>
              <a:t> is a "group of people in a geographical area, such as a specific region or neighborhood, who have common political, social or economic interests." A total of 24 states require that the maintenance of communities of interest be considered in the drawing of state legislative districts. A total of 13 states impose similar requirements for congressional districts.</a:t>
            </a:r>
            <a:r>
              <a:rPr lang="en-US" sz="1200" u="none" strike="noStrike" kern="1200" baseline="30000" dirty="0">
                <a:solidFill>
                  <a:schemeClr val="tx1"/>
                </a:solidFill>
                <a:effectLst/>
                <a:latin typeface="+mn-lt"/>
                <a:ea typeface="+mn-ea"/>
                <a:cs typeface="+mn-cs"/>
                <a:hlinkClick r:id="rId3"/>
              </a:rPr>
              <a:t>[23]</a:t>
            </a:r>
            <a:r>
              <a:rPr lang="en-US" sz="1200" u="none" strike="noStrike" kern="1200" baseline="30000" dirty="0">
                <a:solidFill>
                  <a:schemeClr val="tx1"/>
                </a:solidFill>
                <a:effectLst/>
                <a:latin typeface="+mn-lt"/>
                <a:ea typeface="+mn-ea"/>
                <a:cs typeface="+mn-cs"/>
                <a:hlinkClick r:id="rId4"/>
              </a:rPr>
              <a:t>[24]</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 total of 42 states require that state legislative district lines be drawn to account for </a:t>
            </a:r>
            <a:r>
              <a:rPr lang="en-US" sz="1200" b="1" kern="1200" dirty="0">
                <a:solidFill>
                  <a:schemeClr val="tx1"/>
                </a:solidFill>
                <a:effectLst/>
                <a:latin typeface="+mn-lt"/>
                <a:ea typeface="+mn-ea"/>
                <a:cs typeface="+mn-cs"/>
              </a:rPr>
              <a:t>political boundaries</a:t>
            </a:r>
            <a:r>
              <a:rPr lang="en-US" sz="1200" kern="1200" dirty="0">
                <a:solidFill>
                  <a:schemeClr val="tx1"/>
                </a:solidFill>
                <a:effectLst/>
                <a:latin typeface="+mn-lt"/>
                <a:ea typeface="+mn-ea"/>
                <a:cs typeface="+mn-cs"/>
              </a:rPr>
              <a:t> (e.g., the limits of counties, cities and towns). A total of 19 states require that similar considerations be made in the drawing of congressional districts.</a:t>
            </a:r>
            <a:r>
              <a:rPr lang="en-US" sz="1200" u="none" strike="noStrike" kern="1200" baseline="30000" dirty="0">
                <a:solidFill>
                  <a:schemeClr val="tx1"/>
                </a:solidFill>
                <a:effectLst/>
                <a:latin typeface="+mn-lt"/>
                <a:ea typeface="+mn-ea"/>
                <a:cs typeface="+mn-cs"/>
                <a:hlinkClick r:id="rId3"/>
              </a:rPr>
              <a:t>[23]</a:t>
            </a:r>
            <a:r>
              <a:rPr lang="en-US" sz="1200" u="none" strike="noStrike" kern="1200" baseline="30000" dirty="0">
                <a:solidFill>
                  <a:schemeClr val="tx1"/>
                </a:solidFill>
                <a:effectLst/>
                <a:latin typeface="+mn-lt"/>
                <a:ea typeface="+mn-ea"/>
                <a:cs typeface="+mn-cs"/>
                <a:hlinkClick r:id="rId4"/>
              </a:rPr>
              <a:t>[24]</a:t>
            </a:r>
            <a:endParaRPr lang="en-US" sz="1200" u="none" strike="noStrike" kern="1200" baseline="30000" dirty="0">
              <a:solidFill>
                <a:schemeClr val="tx1"/>
              </a:solidFill>
              <a:effectLst/>
              <a:latin typeface="+mn-lt"/>
              <a:ea typeface="+mn-ea"/>
              <a:cs typeface="+mn-cs"/>
            </a:endParaRPr>
          </a:p>
          <a:p>
            <a:pPr lvl="0"/>
            <a:endParaRPr lang="en-US" sz="1200" u="none" strike="noStrike" kern="1200" baseline="30000" dirty="0">
              <a:solidFill>
                <a:schemeClr val="tx1"/>
              </a:solidFill>
              <a:effectLst/>
              <a:latin typeface="+mn-lt"/>
              <a:ea typeface="+mn-ea"/>
              <a:cs typeface="+mn-cs"/>
            </a:endParaRPr>
          </a:p>
          <a:p>
            <a:pPr lvl="0"/>
            <a:r>
              <a:rPr lang="en-US" sz="1200" u="none" strike="noStrike" kern="1200" baseline="30000" dirty="0">
                <a:solidFill>
                  <a:schemeClr val="tx1"/>
                </a:solidFill>
                <a:effectLst/>
                <a:latin typeface="+mn-lt"/>
                <a:ea typeface="+mn-ea"/>
                <a:cs typeface="+mn-cs"/>
              </a:rPr>
              <a:t>What about</a:t>
            </a:r>
            <a:r>
              <a:rPr lang="en-US" sz="1200" u="none" strike="noStrike" kern="1200" baseline="0" dirty="0">
                <a:solidFill>
                  <a:schemeClr val="tx1"/>
                </a:solidFill>
                <a:effectLst/>
                <a:latin typeface="+mn-lt"/>
                <a:ea typeface="+mn-ea"/>
                <a:cs typeface="+mn-cs"/>
              </a:rPr>
              <a:t> forced ranked voting.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98</a:t>
            </a:fld>
            <a:endParaRPr lang="en-US"/>
          </a:p>
        </p:txBody>
      </p:sp>
    </p:spTree>
    <p:extLst>
      <p:ext uri="{BB962C8B-B14F-4D97-AF65-F5344CB8AC3E}">
        <p14:creationId xmlns:p14="http://schemas.microsoft.com/office/powerpoint/2010/main" val="38066971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hlinkClick r:id="rId3" tooltip="&#10;"/>
              </a:rPr>
              <a:t>Convention 2016</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May 5, 2016</a:t>
            </a:r>
          </a:p>
          <a:p>
            <a:r>
              <a:rPr lang="en-US" sz="1200" b="0" i="0" kern="1200" dirty="0">
                <a:solidFill>
                  <a:schemeClr val="tx1"/>
                </a:solidFill>
                <a:effectLst/>
                <a:latin typeface="+mn-lt"/>
                <a:ea typeface="+mn-ea"/>
                <a:cs typeface="+mn-cs"/>
              </a:rPr>
              <a:t>To:       State and Local League Presidents</a:t>
            </a:r>
          </a:p>
          <a:p>
            <a:r>
              <a:rPr lang="en-US" sz="1200" b="0" i="0" kern="1200" dirty="0">
                <a:solidFill>
                  <a:schemeClr val="tx1"/>
                </a:solidFill>
                <a:effectLst/>
                <a:latin typeface="+mn-lt"/>
                <a:ea typeface="+mn-ea"/>
                <a:cs typeface="+mn-cs"/>
              </a:rPr>
              <a:t>From:   LWVUS Board of Directors</a:t>
            </a:r>
          </a:p>
          <a:p>
            <a:r>
              <a:rPr lang="en-US" sz="1200" b="0" i="0" kern="1200" dirty="0">
                <a:solidFill>
                  <a:schemeClr val="tx1"/>
                </a:solidFill>
                <a:effectLst/>
                <a:latin typeface="+mn-lt"/>
                <a:ea typeface="+mn-ea"/>
                <a:cs typeface="+mn-cs"/>
              </a:rPr>
              <a:t>Re:       Notice of Intent to Propose Concurrence at Convention 2016</a:t>
            </a:r>
          </a:p>
          <a:p>
            <a:r>
              <a:rPr lang="en-US" sz="1200" b="0" i="0" kern="1200" dirty="0">
                <a:solidFill>
                  <a:schemeClr val="tx1"/>
                </a:solidFill>
                <a:effectLst/>
                <a:latin typeface="+mn-lt"/>
                <a:ea typeface="+mn-ea"/>
                <a:cs typeface="+mn-cs"/>
              </a:rPr>
              <a:t>At Convention 2016 in Washington, D.C., LWVUS will be recommending adoption by concurrence on the floor of convention with the following LWVUS Redistricting Task Force position on redistricting: </a:t>
            </a:r>
          </a:p>
          <a:p>
            <a:r>
              <a:rPr lang="en-US" sz="1200" b="1" i="0" kern="1200" dirty="0">
                <a:solidFill>
                  <a:schemeClr val="tx1"/>
                </a:solidFill>
                <a:effectLst/>
                <a:latin typeface="+mn-lt"/>
                <a:ea typeface="+mn-ea"/>
                <a:cs typeface="+mn-cs"/>
              </a:rPr>
              <a:t>Redistricting Position in Brief</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Support redistricting processes and enforceable standards that promote fair and effective representation at all levels of government with maximum opportunity for public participation.</a:t>
            </a:r>
          </a:p>
          <a:p>
            <a:r>
              <a:rPr lang="en-US" sz="1200" b="1" i="0" kern="1200" dirty="0">
                <a:solidFill>
                  <a:schemeClr val="tx1"/>
                </a:solidFill>
                <a:effectLst/>
                <a:latin typeface="+mn-lt"/>
                <a:ea typeface="+mn-ea"/>
                <a:cs typeface="+mn-cs"/>
              </a:rPr>
              <a:t>Redistricting Position</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Responsibility for redistricting preferably should be vested in an independent special commission, with membership that reflects the diversity of the unit of government, including citizens at large, representatives of public interest groups, and members of minority groups.</a:t>
            </a:r>
          </a:p>
          <a:p>
            <a:r>
              <a:rPr lang="en-US" sz="1200" b="0" i="0" kern="1200" dirty="0">
                <a:solidFill>
                  <a:schemeClr val="tx1"/>
                </a:solidFill>
                <a:effectLst/>
                <a:latin typeface="+mn-lt"/>
                <a:ea typeface="+mn-ea"/>
                <a:cs typeface="+mn-cs"/>
              </a:rPr>
              <a:t>Every redistricting process should include:</a:t>
            </a:r>
          </a:p>
          <a:p>
            <a:r>
              <a:rPr lang="en-US" sz="1200" b="0" i="0" kern="1200" dirty="0">
                <a:solidFill>
                  <a:schemeClr val="tx1"/>
                </a:solidFill>
                <a:effectLst/>
                <a:latin typeface="+mn-lt"/>
                <a:ea typeface="+mn-ea"/>
                <a:cs typeface="+mn-cs"/>
              </a:rPr>
              <a:t>a. Specific timelines for the steps leading to a redistricting plan;</a:t>
            </a:r>
          </a:p>
          <a:p>
            <a:r>
              <a:rPr lang="en-US" sz="1200" b="0" i="0" kern="1200" dirty="0">
                <a:solidFill>
                  <a:schemeClr val="tx1"/>
                </a:solidFill>
                <a:effectLst/>
                <a:latin typeface="+mn-lt"/>
                <a:ea typeface="+mn-ea"/>
                <a:cs typeface="+mn-cs"/>
              </a:rPr>
              <a:t>b. Full disclosure throughout the process and public hearings on the plan proposed for adoption:</a:t>
            </a:r>
          </a:p>
          <a:p>
            <a:r>
              <a:rPr lang="en-US" sz="1200" b="0" i="0" kern="1200" dirty="0" err="1">
                <a:solidFill>
                  <a:schemeClr val="tx1"/>
                </a:solidFill>
                <a:effectLst/>
                <a:latin typeface="+mn-lt"/>
                <a:ea typeface="+mn-ea"/>
                <a:cs typeface="+mn-cs"/>
              </a:rPr>
              <a:t>i</a:t>
            </a:r>
            <a:r>
              <a:rPr lang="en-US" sz="1200" b="0" i="0" kern="1200" dirty="0">
                <a:solidFill>
                  <a:schemeClr val="tx1"/>
                </a:solidFill>
                <a:effectLst/>
                <a:latin typeface="+mn-lt"/>
                <a:ea typeface="+mn-ea"/>
                <a:cs typeface="+mn-cs"/>
              </a:rPr>
              <a:t>. Redistricting at all levels of government must be accomplished in an open, unbiased manner with citizen participation and access at all levels and steps of the process,</a:t>
            </a:r>
          </a:p>
          <a:p>
            <a:r>
              <a:rPr lang="en-US" sz="1200" b="0" i="0" kern="1200" dirty="0">
                <a:solidFill>
                  <a:schemeClr val="tx1"/>
                </a:solidFill>
                <a:effectLst/>
                <a:latin typeface="+mn-lt"/>
                <a:ea typeface="+mn-ea"/>
                <a:cs typeface="+mn-cs"/>
              </a:rPr>
              <a:t>ii. Should be subject to open meeting laws;</a:t>
            </a:r>
          </a:p>
          <a:p>
            <a:r>
              <a:rPr lang="en-US" sz="1200" b="0" i="0" kern="1200" dirty="0">
                <a:solidFill>
                  <a:schemeClr val="tx1"/>
                </a:solidFill>
                <a:effectLst/>
                <a:latin typeface="+mn-lt"/>
                <a:ea typeface="+mn-ea"/>
                <a:cs typeface="+mn-cs"/>
              </a:rPr>
              <a:t>c. A provision that any redistricting plan should be adopted by the redistricting authority with more than a simple majority vote;</a:t>
            </a:r>
          </a:p>
          <a:p>
            <a:r>
              <a:rPr lang="en-US" sz="1200" b="0" i="0" kern="1200" dirty="0">
                <a:solidFill>
                  <a:schemeClr val="tx1"/>
                </a:solidFill>
                <a:effectLst/>
                <a:latin typeface="+mn-lt"/>
                <a:ea typeface="+mn-ea"/>
                <a:cs typeface="+mn-cs"/>
              </a:rPr>
              <a:t>d. Remedial provisions established in the event that the redistricting authority fails to enact a plan. Specific provisions should be made for court review of redistricting measures and for courts to require the redistricting authority to act on a specific schedule:</a:t>
            </a:r>
          </a:p>
          <a:p>
            <a:r>
              <a:rPr lang="en-US" sz="1200" b="0" i="0" kern="1200" dirty="0" err="1">
                <a:solidFill>
                  <a:schemeClr val="tx1"/>
                </a:solidFill>
                <a:effectLst/>
                <a:latin typeface="+mn-lt"/>
                <a:ea typeface="+mn-ea"/>
                <a:cs typeface="+mn-cs"/>
              </a:rPr>
              <a:t>i</a:t>
            </a:r>
            <a:r>
              <a:rPr lang="en-US" sz="1200" b="0" i="0" kern="1200" dirty="0">
                <a:solidFill>
                  <a:schemeClr val="tx1"/>
                </a:solidFill>
                <a:effectLst/>
                <a:latin typeface="+mn-lt"/>
                <a:ea typeface="+mn-ea"/>
                <a:cs typeface="+mn-cs"/>
              </a:rPr>
              <a:t>. Time limits should be set for initiating court action for review, </a:t>
            </a:r>
          </a:p>
          <a:p>
            <a:r>
              <a:rPr lang="en-US" sz="1200" b="0" i="0" kern="1200" dirty="0">
                <a:solidFill>
                  <a:schemeClr val="tx1"/>
                </a:solidFill>
                <a:effectLst/>
                <a:latin typeface="+mn-lt"/>
                <a:ea typeface="+mn-ea"/>
                <a:cs typeface="+mn-cs"/>
              </a:rPr>
              <a:t>ii. The courts should promptly review and rule on any challenge to a redistricting plan and require adjustments if the standards have not been met.</a:t>
            </a:r>
          </a:p>
          <a:p>
            <a:r>
              <a:rPr lang="en-US" sz="1200" b="0" i="0" kern="1200" dirty="0">
                <a:solidFill>
                  <a:schemeClr val="tx1"/>
                </a:solidFill>
                <a:effectLst/>
                <a:latin typeface="+mn-lt"/>
                <a:ea typeface="+mn-ea"/>
                <a:cs typeface="+mn-cs"/>
              </a:rPr>
              <a:t>  3. The standards on which a redistricting plan is based, and on which any plan should be judged, must:</a:t>
            </a:r>
          </a:p>
          <a:p>
            <a:r>
              <a:rPr lang="en-US" sz="1200" b="0" i="0" kern="1200" dirty="0">
                <a:solidFill>
                  <a:schemeClr val="tx1"/>
                </a:solidFill>
                <a:effectLst/>
                <a:latin typeface="+mn-lt"/>
                <a:ea typeface="+mn-ea"/>
                <a:cs typeface="+mn-cs"/>
              </a:rPr>
              <a:t>a. Be enforceable in court; </a:t>
            </a:r>
          </a:p>
          <a:p>
            <a:r>
              <a:rPr lang="en-US" sz="1200" b="0" i="0" kern="1200" dirty="0">
                <a:solidFill>
                  <a:schemeClr val="tx1"/>
                </a:solidFill>
                <a:effectLst/>
                <a:latin typeface="+mn-lt"/>
                <a:ea typeface="+mn-ea"/>
                <a:cs typeface="+mn-cs"/>
              </a:rPr>
              <a:t>b. Require:</a:t>
            </a:r>
          </a:p>
          <a:p>
            <a:r>
              <a:rPr lang="en-US" sz="1200" b="0" i="0" kern="1200" dirty="0" err="1">
                <a:solidFill>
                  <a:schemeClr val="tx1"/>
                </a:solidFill>
                <a:effectLst/>
                <a:latin typeface="+mn-lt"/>
                <a:ea typeface="+mn-ea"/>
                <a:cs typeface="+mn-cs"/>
              </a:rPr>
              <a:t>i</a:t>
            </a:r>
            <a:r>
              <a:rPr lang="en-US" sz="1200" b="0" i="0" kern="1200" dirty="0">
                <a:solidFill>
                  <a:schemeClr val="tx1"/>
                </a:solidFill>
                <a:effectLst/>
                <a:latin typeface="+mn-lt"/>
                <a:ea typeface="+mn-ea"/>
                <a:cs typeface="+mn-cs"/>
              </a:rPr>
              <a:t>. Substantially equal population,</a:t>
            </a:r>
          </a:p>
          <a:p>
            <a:r>
              <a:rPr lang="en-US" sz="1200" b="0" i="0" kern="1200" dirty="0">
                <a:solidFill>
                  <a:schemeClr val="tx1"/>
                </a:solidFill>
                <a:effectLst/>
                <a:latin typeface="+mn-lt"/>
                <a:ea typeface="+mn-ea"/>
                <a:cs typeface="+mn-cs"/>
              </a:rPr>
              <a:t>ii. Geographic contiguity, and</a:t>
            </a:r>
          </a:p>
          <a:p>
            <a:r>
              <a:rPr lang="en-US" sz="1200" b="0" i="0" kern="1200" dirty="0">
                <a:solidFill>
                  <a:schemeClr val="tx1"/>
                </a:solidFill>
                <a:effectLst/>
                <a:latin typeface="+mn-lt"/>
                <a:ea typeface="+mn-ea"/>
                <a:cs typeface="+mn-cs"/>
              </a:rPr>
              <a:t>iii. Effective representation of racial and linguistic minorities.</a:t>
            </a:r>
          </a:p>
          <a:p>
            <a:r>
              <a:rPr lang="en-US" sz="1200" b="0" i="0" kern="1200" dirty="0">
                <a:solidFill>
                  <a:schemeClr val="tx1"/>
                </a:solidFill>
                <a:effectLst/>
                <a:latin typeface="+mn-lt"/>
                <a:ea typeface="+mn-ea"/>
                <a:cs typeface="+mn-cs"/>
              </a:rPr>
              <a:t>                  c. Provide for (to the extent possible): </a:t>
            </a:r>
          </a:p>
          <a:p>
            <a:r>
              <a:rPr lang="en-US" sz="1200" b="0" i="0" kern="1200" dirty="0" err="1">
                <a:solidFill>
                  <a:schemeClr val="tx1"/>
                </a:solidFill>
                <a:effectLst/>
                <a:latin typeface="+mn-lt"/>
                <a:ea typeface="+mn-ea"/>
                <a:cs typeface="+mn-cs"/>
              </a:rPr>
              <a:t>i.Promotion</a:t>
            </a:r>
            <a:r>
              <a:rPr lang="en-US" sz="1200" b="0" i="0" kern="1200" dirty="0">
                <a:solidFill>
                  <a:schemeClr val="tx1"/>
                </a:solidFill>
                <a:effectLst/>
                <a:latin typeface="+mn-lt"/>
                <a:ea typeface="+mn-ea"/>
                <a:cs typeface="+mn-cs"/>
              </a:rPr>
              <a:t> of partisan fairness, </a:t>
            </a:r>
          </a:p>
          <a:p>
            <a:r>
              <a:rPr lang="en-US" sz="1200" b="0" i="0" kern="1200" dirty="0" err="1">
                <a:solidFill>
                  <a:schemeClr val="tx1"/>
                </a:solidFill>
                <a:effectLst/>
                <a:latin typeface="+mn-lt"/>
                <a:ea typeface="+mn-ea"/>
                <a:cs typeface="+mn-cs"/>
              </a:rPr>
              <a:t>ii.Preservation</a:t>
            </a:r>
            <a:r>
              <a:rPr lang="en-US" sz="1200" b="0" i="0" kern="1200" dirty="0">
                <a:solidFill>
                  <a:schemeClr val="tx1"/>
                </a:solidFill>
                <a:effectLst/>
                <a:latin typeface="+mn-lt"/>
                <a:ea typeface="+mn-ea"/>
                <a:cs typeface="+mn-cs"/>
              </a:rPr>
              <a:t> and protection of “communities of interest,” and</a:t>
            </a:r>
          </a:p>
          <a:p>
            <a:r>
              <a:rPr lang="en-US" sz="1200" b="0" i="0" kern="1200" dirty="0" err="1">
                <a:solidFill>
                  <a:schemeClr val="tx1"/>
                </a:solidFill>
                <a:effectLst/>
                <a:latin typeface="+mn-lt"/>
                <a:ea typeface="+mn-ea"/>
                <a:cs typeface="+mn-cs"/>
              </a:rPr>
              <a:t>iii.Respect</a:t>
            </a:r>
            <a:r>
              <a:rPr lang="en-US" sz="1200" b="0" i="0" kern="1200" dirty="0">
                <a:solidFill>
                  <a:schemeClr val="tx1"/>
                </a:solidFill>
                <a:effectLst/>
                <a:latin typeface="+mn-lt"/>
                <a:ea typeface="+mn-ea"/>
                <a:cs typeface="+mn-cs"/>
              </a:rPr>
              <a:t> for boundaries of municipalities and counties.</a:t>
            </a:r>
          </a:p>
          <a:p>
            <a:r>
              <a:rPr lang="en-US" sz="1200" b="0" i="0" kern="1200" dirty="0">
                <a:solidFill>
                  <a:schemeClr val="tx1"/>
                </a:solidFill>
                <a:effectLst/>
                <a:latin typeface="+mn-lt"/>
                <a:ea typeface="+mn-ea"/>
                <a:cs typeface="+mn-cs"/>
              </a:rPr>
              <a:t>d. Compactness and competitiveness may also be considered as criteria so long as they do not conflict with the above criteria </a:t>
            </a:r>
          </a:p>
          <a:p>
            <a:r>
              <a:rPr lang="en-US" sz="1200" b="0" i="0" kern="1200" dirty="0">
                <a:solidFill>
                  <a:schemeClr val="tx1"/>
                </a:solidFill>
                <a:effectLst/>
                <a:latin typeface="+mn-lt"/>
                <a:ea typeface="+mn-ea"/>
                <a:cs typeface="+mn-cs"/>
              </a:rPr>
              <a:t>e. Explicitly reject:</a:t>
            </a:r>
          </a:p>
          <a:p>
            <a:r>
              <a:rPr lang="en-US" sz="1200" b="0" i="0" kern="1200" dirty="0" err="1">
                <a:solidFill>
                  <a:schemeClr val="tx1"/>
                </a:solidFill>
                <a:effectLst/>
                <a:latin typeface="+mn-lt"/>
                <a:ea typeface="+mn-ea"/>
                <a:cs typeface="+mn-cs"/>
              </a:rPr>
              <a:t>i.Protection</a:t>
            </a:r>
            <a:r>
              <a:rPr lang="en-US" sz="1200" b="0" i="0" kern="1200" dirty="0">
                <a:solidFill>
                  <a:schemeClr val="tx1"/>
                </a:solidFill>
                <a:effectLst/>
                <a:latin typeface="+mn-lt"/>
                <a:ea typeface="+mn-ea"/>
                <a:cs typeface="+mn-cs"/>
              </a:rPr>
              <a:t> of incumbents, through such devices as considering an incumbent’s address, and</a:t>
            </a:r>
          </a:p>
          <a:p>
            <a:r>
              <a:rPr lang="en-US" sz="1200" b="0" i="0" kern="1200" dirty="0" err="1">
                <a:solidFill>
                  <a:schemeClr val="tx1"/>
                </a:solidFill>
                <a:effectLst/>
                <a:latin typeface="+mn-lt"/>
                <a:ea typeface="+mn-ea"/>
                <a:cs typeface="+mn-cs"/>
              </a:rPr>
              <a:t>ii.Preferential</a:t>
            </a:r>
            <a:r>
              <a:rPr lang="en-US" sz="1200" b="0" i="0" kern="1200" dirty="0">
                <a:solidFill>
                  <a:schemeClr val="tx1"/>
                </a:solidFill>
                <a:effectLst/>
                <a:latin typeface="+mn-lt"/>
                <a:ea typeface="+mn-ea"/>
                <a:cs typeface="+mn-cs"/>
              </a:rPr>
              <a:t> treatment for a political party, through such devices as considering party affiliation, voting history and candidate residence.</a:t>
            </a:r>
          </a:p>
          <a:p>
            <a:r>
              <a:rPr lang="en-US" sz="1200" b="0" i="0" kern="1200" dirty="0">
                <a:solidFill>
                  <a:schemeClr val="tx1"/>
                </a:solidFill>
                <a:effectLst/>
                <a:latin typeface="+mn-lt"/>
                <a:ea typeface="+mn-ea"/>
                <a:cs typeface="+mn-cs"/>
              </a:rPr>
              <a:t>This position does not supersede any existing state League redistricting position.</a:t>
            </a:r>
          </a:p>
        </p:txBody>
      </p:sp>
      <p:sp>
        <p:nvSpPr>
          <p:cNvPr id="4" name="Slide Number Placeholder 3"/>
          <p:cNvSpPr>
            <a:spLocks noGrp="1"/>
          </p:cNvSpPr>
          <p:nvPr>
            <p:ph type="sldNum" sz="quarter" idx="10"/>
          </p:nvPr>
        </p:nvSpPr>
        <p:spPr/>
        <p:txBody>
          <a:bodyPr/>
          <a:lstStyle/>
          <a:p>
            <a:fld id="{29AC367C-D2AE-074E-8441-9F2631729974}" type="slidenum">
              <a:rPr lang="en-US" smtClean="0"/>
              <a:t>101</a:t>
            </a:fld>
            <a:endParaRPr lang="en-US"/>
          </a:p>
        </p:txBody>
      </p:sp>
    </p:spTree>
    <p:extLst>
      <p:ext uri="{BB962C8B-B14F-4D97-AF65-F5344CB8AC3E}">
        <p14:creationId xmlns:p14="http://schemas.microsoft.com/office/powerpoint/2010/main" val="17176527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Using the positions on “Apportionment,” “Citizen’s Right to Vote,” and “Congress,” Leagues should work to achieve three goals consistent with those positions:</a:t>
            </a: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102</a:t>
            </a:fld>
            <a:endParaRPr lang="en-US"/>
          </a:p>
        </p:txBody>
      </p:sp>
    </p:spTree>
    <p:extLst>
      <p:ext uri="{BB962C8B-B14F-4D97-AF65-F5344CB8AC3E}">
        <p14:creationId xmlns:p14="http://schemas.microsoft.com/office/powerpoint/2010/main" val="2021788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Redistricting and Reapportionment (1955, 1958, 1959, 1975) The League of Women Voters of Washington believes that: </a:t>
            </a:r>
          </a:p>
          <a:p>
            <a:endParaRPr lang="en-US" dirty="0"/>
          </a:p>
          <a:p>
            <a:r>
              <a:rPr lang="en-US" dirty="0"/>
              <a:t>RR-1: </a:t>
            </a:r>
            <a:r>
              <a:rPr lang="en-US" b="1" dirty="0"/>
              <a:t>Both houses </a:t>
            </a:r>
            <a:r>
              <a:rPr lang="en-US" dirty="0"/>
              <a:t>of the state legislature should be apportioned substantially on population. Districts should be </a:t>
            </a:r>
            <a:r>
              <a:rPr lang="en-US" b="1" dirty="0"/>
              <a:t>convenient</a:t>
            </a:r>
            <a:r>
              <a:rPr lang="en-US" dirty="0"/>
              <a:t>, </a:t>
            </a:r>
            <a:r>
              <a:rPr lang="en-US" b="1" dirty="0"/>
              <a:t>contiguous</a:t>
            </a:r>
            <a:r>
              <a:rPr lang="en-US" dirty="0"/>
              <a:t> and specific standards for </a:t>
            </a:r>
            <a:r>
              <a:rPr lang="en-US" b="1" dirty="0"/>
              <a:t>fair representation</a:t>
            </a:r>
            <a:r>
              <a:rPr lang="en-US" dirty="0"/>
              <a:t> should be assured. </a:t>
            </a:r>
          </a:p>
          <a:p>
            <a:r>
              <a:rPr lang="en-US" dirty="0"/>
              <a:t>RR-2: The responsibility for redistricting and reapportioning should rest with an agency </a:t>
            </a:r>
            <a:r>
              <a:rPr lang="en-US" b="1" dirty="0"/>
              <a:t>independent of the legislature. </a:t>
            </a:r>
            <a:r>
              <a:rPr lang="en-US" dirty="0"/>
              <a:t>The alternate agency should not be a court, but a judge may be a member. Definite provisions should be made for compensation and staff services of the alternate agency. Power of initiative and referendum should be reserved to the people. </a:t>
            </a:r>
          </a:p>
          <a:p>
            <a:r>
              <a:rPr lang="en-US" dirty="0"/>
              <a:t>RR-3: Machinery should be provided to affect </a:t>
            </a:r>
            <a:r>
              <a:rPr lang="en-US" b="1" dirty="0"/>
              <a:t>automatic, compulsory, periodic redistricting </a:t>
            </a:r>
            <a:r>
              <a:rPr lang="en-US" dirty="0"/>
              <a:t>and reapportioning. Measures to enact this machinery should </a:t>
            </a:r>
            <a:r>
              <a:rPr lang="en-US" b="1" dirty="0"/>
              <a:t>include authority, enforcement powers, time schedule and funding. </a:t>
            </a:r>
            <a:r>
              <a:rPr lang="en-US" dirty="0"/>
              <a:t>The specific measure may take the form of a constitutional amendment, </a:t>
            </a:r>
            <a:r>
              <a:rPr lang="en-US" u="sng" dirty="0"/>
              <a:t>legislation, </a:t>
            </a:r>
            <a:r>
              <a:rPr lang="en-US" dirty="0"/>
              <a:t>initiative and/or referendum. </a:t>
            </a:r>
          </a:p>
          <a:p>
            <a:r>
              <a:rPr lang="en-US" dirty="0"/>
              <a:t>RR-4: Specific provisions should be made for </a:t>
            </a:r>
            <a:r>
              <a:rPr lang="en-US" b="1" dirty="0"/>
              <a:t>court review </a:t>
            </a:r>
            <a:r>
              <a:rPr lang="en-US" dirty="0"/>
              <a:t>of redistricting and reapportioning measures and for courts to require the alternate agency to act.</a:t>
            </a:r>
          </a:p>
          <a:p>
            <a:r>
              <a:rPr lang="en-US" dirty="0"/>
              <a:t>RR-5: The state should be redistricted and reapportioned every ten years as soon as possible </a:t>
            </a:r>
            <a:r>
              <a:rPr lang="en-US" b="1" dirty="0"/>
              <a:t>after taking the census</a:t>
            </a:r>
            <a:r>
              <a:rPr lang="en-US" dirty="0"/>
              <a:t>. Definite time limits should be set for an agency to act after decennial federal census figures are available</a:t>
            </a:r>
            <a:r>
              <a:rPr lang="en-US" b="1" dirty="0"/>
              <a:t>. Time limits </a:t>
            </a:r>
            <a:r>
              <a:rPr lang="en-US" dirty="0"/>
              <a:t>should be set for </a:t>
            </a:r>
            <a:r>
              <a:rPr lang="en-US" b="1" dirty="0"/>
              <a:t>initiating court action </a:t>
            </a:r>
            <a:r>
              <a:rPr lang="en-US" dirty="0"/>
              <a:t>for review of constitutionality of measures</a:t>
            </a:r>
          </a:p>
        </p:txBody>
      </p:sp>
      <p:sp>
        <p:nvSpPr>
          <p:cNvPr id="4" name="Slide Number Placeholder 3"/>
          <p:cNvSpPr>
            <a:spLocks noGrp="1"/>
          </p:cNvSpPr>
          <p:nvPr>
            <p:ph type="sldNum" sz="quarter" idx="10"/>
          </p:nvPr>
        </p:nvSpPr>
        <p:spPr/>
        <p:txBody>
          <a:bodyPr/>
          <a:lstStyle/>
          <a:p>
            <a:fld id="{29AC367C-D2AE-074E-8441-9F2631729974}" type="slidenum">
              <a:rPr lang="en-US" smtClean="0"/>
              <a:t>103</a:t>
            </a:fld>
            <a:endParaRPr lang="en-US"/>
          </a:p>
        </p:txBody>
      </p:sp>
    </p:spTree>
    <p:extLst>
      <p:ext uri="{BB962C8B-B14F-4D97-AF65-F5344CB8AC3E}">
        <p14:creationId xmlns:p14="http://schemas.microsoft.com/office/powerpoint/2010/main" val="3947733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District</a:t>
            </a:r>
            <a:r>
              <a:rPr lang="en-US" baseline="0" dirty="0"/>
              <a:t> 7 - </a:t>
            </a:r>
            <a:r>
              <a:rPr lang="en-US" dirty="0"/>
              <a:t>McDermott</a:t>
            </a:r>
            <a:r>
              <a:rPr lang="en-US" baseline="0" dirty="0"/>
              <a:t> before </a:t>
            </a:r>
            <a:r>
              <a:rPr lang="en-US" baseline="0" dirty="0" err="1"/>
              <a:t>Jayapal</a:t>
            </a:r>
            <a:r>
              <a:rPr lang="en-US" baseline="0" dirty="0"/>
              <a:t> in 2016</a:t>
            </a:r>
          </a:p>
          <a:p>
            <a:r>
              <a:rPr lang="en-US" baseline="0" dirty="0"/>
              <a:t>District 4 Doc </a:t>
            </a:r>
            <a:r>
              <a:rPr lang="en-US" baseline="0" dirty="0" err="1"/>
              <a:t>hastingsk</a:t>
            </a:r>
            <a:r>
              <a:rPr lang="en-US" baseline="0" dirty="0"/>
              <a:t> before Newhouse in 2014</a:t>
            </a:r>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104</a:t>
            </a:fld>
            <a:endParaRPr lang="en-US"/>
          </a:p>
        </p:txBody>
      </p:sp>
    </p:spTree>
    <p:extLst>
      <p:ext uri="{BB962C8B-B14F-4D97-AF65-F5344CB8AC3E}">
        <p14:creationId xmlns:p14="http://schemas.microsoft.com/office/powerpoint/2010/main" val="6626459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case for districts</a:t>
            </a:r>
          </a:p>
          <a:p>
            <a:pPr lvl="1"/>
            <a:r>
              <a:rPr lang="en-US" dirty="0"/>
              <a:t>Yakima population = 43% Latino</a:t>
            </a:r>
          </a:p>
          <a:p>
            <a:pPr lvl="1"/>
            <a:r>
              <a:rPr lang="en-US" dirty="0"/>
              <a:t>Never had a Latino elected to City Council</a:t>
            </a:r>
          </a:p>
          <a:p>
            <a:pPr lvl="1"/>
            <a:r>
              <a:rPr lang="en-US" dirty="0"/>
              <a:t>All Council districts = At-Large Districts</a:t>
            </a:r>
          </a:p>
          <a:p>
            <a:r>
              <a:rPr lang="en-US" dirty="0"/>
              <a:t>ACLU &amp; Citizen successfully sued in federal court under the Voting Rights Act</a:t>
            </a:r>
          </a:p>
          <a:p>
            <a:r>
              <a:rPr lang="en-US" dirty="0"/>
              <a:t>Next election: </a:t>
            </a:r>
          </a:p>
          <a:p>
            <a:pPr lvl="1"/>
            <a:r>
              <a:rPr lang="en-US" dirty="0"/>
              <a:t>7 districts</a:t>
            </a:r>
          </a:p>
          <a:p>
            <a:pPr lvl="1"/>
            <a:r>
              <a:rPr lang="en-US" dirty="0"/>
              <a:t>3 Latinas Won</a:t>
            </a:r>
          </a:p>
          <a:p>
            <a:r>
              <a:rPr lang="en-US" dirty="0"/>
              <a:t>Cost = $3Million</a:t>
            </a: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105</a:t>
            </a:fld>
            <a:endParaRPr lang="en-US"/>
          </a:p>
        </p:txBody>
      </p:sp>
    </p:spTree>
    <p:extLst>
      <p:ext uri="{BB962C8B-B14F-4D97-AF65-F5344CB8AC3E}">
        <p14:creationId xmlns:p14="http://schemas.microsoft.com/office/powerpoint/2010/main" val="18524736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t>2017 Hispanic population = 12.7%</a:t>
            </a:r>
          </a:p>
        </p:txBody>
      </p:sp>
      <p:sp>
        <p:nvSpPr>
          <p:cNvPr id="4" name="Slide Number Placeholder 3"/>
          <p:cNvSpPr>
            <a:spLocks noGrp="1"/>
          </p:cNvSpPr>
          <p:nvPr>
            <p:ph type="sldNum" sz="quarter" idx="10"/>
          </p:nvPr>
        </p:nvSpPr>
        <p:spPr/>
        <p:txBody>
          <a:bodyPr/>
          <a:lstStyle/>
          <a:p>
            <a:fld id="{29AC367C-D2AE-074E-8441-9F2631729974}" type="slidenum">
              <a:rPr lang="en-US" smtClean="0"/>
              <a:t>107</a:t>
            </a:fld>
            <a:endParaRPr lang="en-US"/>
          </a:p>
        </p:txBody>
      </p:sp>
    </p:spTree>
    <p:extLst>
      <p:ext uri="{BB962C8B-B14F-4D97-AF65-F5344CB8AC3E}">
        <p14:creationId xmlns:p14="http://schemas.microsoft.com/office/powerpoint/2010/main" val="37164665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www.knesset.gov.il</a:t>
            </a:r>
            <a:r>
              <a:rPr lang="en-US" dirty="0"/>
              <a:t>/description/</a:t>
            </a:r>
            <a:r>
              <a:rPr lang="en-US" dirty="0" err="1"/>
              <a:t>eng</a:t>
            </a:r>
            <a:r>
              <a:rPr lang="en-US" dirty="0"/>
              <a:t>/</a:t>
            </a:r>
            <a:r>
              <a:rPr lang="en-US" dirty="0" err="1"/>
              <a:t>eng_mimshal_beh.htm</a:t>
            </a:r>
            <a:endParaRPr lang="en-US" dirty="0"/>
          </a:p>
          <a:p>
            <a:endParaRPr lang="en-US" dirty="0"/>
          </a:p>
          <a:p>
            <a:r>
              <a:rPr lang="en-US" sz="1200" b="0" i="0" kern="1200" dirty="0">
                <a:solidFill>
                  <a:schemeClr val="tx1"/>
                </a:solidFill>
                <a:effectLst/>
                <a:latin typeface="+mn-lt"/>
                <a:ea typeface="+mn-ea"/>
                <a:cs typeface="+mn-cs"/>
              </a:rPr>
              <a:t>Israel has an electoral system based on nation-wide proportional representation, and the number of seats which every list receives in the Knesset is proportional to the number of voters who voted for it. The only limitation is the 3.25% qualifying threshold. In other words, a party must receive at least 3.25% of the votes in order to be elected. According to this system, the voters vote for a party list, and not for a particular person on the list. Since the institution of the primaries system in some of the parties, these parties directly elect their candidates for the Knesset. Some of the parties elect their candidates via the party's institutions. In the ultra-religious parties their spiritual leaders appoint the candidates. The Knesset elections take place once every four years, but the Knesset or the Prime Minister can decide to hold early elections, and under certain circumstances can serve for more than four years.</a:t>
            </a:r>
          </a:p>
          <a:p>
            <a:endParaRPr lang="en-US" sz="1200" b="0" i="0" kern="1200" dirty="0">
              <a:solidFill>
                <a:schemeClr val="tx1"/>
              </a:solidFill>
              <a:effectLst/>
              <a:latin typeface="+mn-lt"/>
              <a:ea typeface="+mn-ea"/>
              <a:cs typeface="+mn-cs"/>
            </a:endParaRPr>
          </a:p>
          <a:p>
            <a:r>
              <a:rPr lang="en-US" dirty="0"/>
              <a:t>Party					Leader		Seats</a:t>
            </a:r>
          </a:p>
          <a:p>
            <a:r>
              <a:rPr lang="en-US" dirty="0"/>
              <a:t>Likud	Binyamin 			Netanyahu		30</a:t>
            </a:r>
          </a:p>
          <a:p>
            <a:r>
              <a:rPr lang="en-US" dirty="0"/>
              <a:t>Zionist Union (Labor Party)	Isaac Herzog	19</a:t>
            </a:r>
          </a:p>
          <a:p>
            <a:r>
              <a:rPr lang="en-US" dirty="0" err="1"/>
              <a:t>Yesh</a:t>
            </a:r>
            <a:r>
              <a:rPr lang="en-US" dirty="0"/>
              <a:t> </a:t>
            </a:r>
            <a:r>
              <a:rPr lang="en-US" dirty="0" err="1"/>
              <a:t>Atid</a:t>
            </a:r>
            <a:r>
              <a:rPr lang="en-US" dirty="0"/>
              <a:t>				</a:t>
            </a:r>
            <a:r>
              <a:rPr lang="en-US" dirty="0" err="1"/>
              <a:t>Yair</a:t>
            </a:r>
            <a:r>
              <a:rPr lang="en-US" dirty="0"/>
              <a:t> </a:t>
            </a:r>
            <a:r>
              <a:rPr lang="en-US" dirty="0" err="1"/>
              <a:t>Lapid</a:t>
            </a:r>
            <a:r>
              <a:rPr lang="en-US" dirty="0"/>
              <a:t>		11</a:t>
            </a:r>
          </a:p>
          <a:p>
            <a:r>
              <a:rPr lang="en-US" dirty="0" err="1"/>
              <a:t>Kulanu</a:t>
            </a:r>
            <a:r>
              <a:rPr lang="en-US" dirty="0"/>
              <a:t>				Moshe </a:t>
            </a:r>
            <a:r>
              <a:rPr lang="en-US" dirty="0" err="1"/>
              <a:t>Kahlon</a:t>
            </a:r>
            <a:r>
              <a:rPr lang="en-US" dirty="0"/>
              <a:t>	10</a:t>
            </a:r>
          </a:p>
          <a:p>
            <a:r>
              <a:rPr lang="en-US" dirty="0"/>
              <a:t>Shas					</a:t>
            </a:r>
            <a:r>
              <a:rPr lang="en-US" dirty="0" err="1"/>
              <a:t>Aryeh</a:t>
            </a:r>
            <a:r>
              <a:rPr lang="en-US" dirty="0"/>
              <a:t> Deri		7</a:t>
            </a:r>
          </a:p>
          <a:p>
            <a:r>
              <a:rPr lang="en-US" dirty="0"/>
              <a:t>The Jewish Home (Core Party)	Naftali Bennett	6</a:t>
            </a:r>
          </a:p>
          <a:p>
            <a:r>
              <a:rPr lang="en-US" dirty="0" err="1"/>
              <a:t>Yisrael</a:t>
            </a:r>
            <a:r>
              <a:rPr lang="en-US" dirty="0"/>
              <a:t> </a:t>
            </a:r>
            <a:r>
              <a:rPr lang="en-US" dirty="0" err="1"/>
              <a:t>Beiteinu</a:t>
            </a:r>
            <a:r>
              <a:rPr lang="en-US" dirty="0"/>
              <a:t>			Avigdor Lieberman6</a:t>
            </a:r>
          </a:p>
          <a:p>
            <a:r>
              <a:rPr lang="en-US" dirty="0"/>
              <a:t>Meretz				</a:t>
            </a:r>
            <a:r>
              <a:rPr lang="en-US" dirty="0" err="1"/>
              <a:t>Zehava</a:t>
            </a:r>
            <a:r>
              <a:rPr lang="en-US" dirty="0"/>
              <a:t> Gal-On	5</a:t>
            </a:r>
          </a:p>
          <a:p>
            <a:r>
              <a:rPr lang="en-US" dirty="0"/>
              <a:t>Zionist Union (</a:t>
            </a:r>
            <a:r>
              <a:rPr lang="en-US" dirty="0" err="1"/>
              <a:t>Hatnuah</a:t>
            </a:r>
            <a:r>
              <a:rPr lang="en-US" dirty="0"/>
              <a:t>)		</a:t>
            </a:r>
            <a:r>
              <a:rPr lang="en-US" dirty="0" err="1"/>
              <a:t>Tzipi</a:t>
            </a:r>
            <a:r>
              <a:rPr lang="en-US" dirty="0"/>
              <a:t> </a:t>
            </a:r>
            <a:r>
              <a:rPr lang="en-US" dirty="0" err="1"/>
              <a:t>Livni</a:t>
            </a:r>
            <a:r>
              <a:rPr lang="en-US" dirty="0"/>
              <a:t>		4</a:t>
            </a:r>
          </a:p>
          <a:p>
            <a:r>
              <a:rPr lang="en-US" dirty="0"/>
              <a:t>Joint List (</a:t>
            </a:r>
            <a:r>
              <a:rPr lang="en-US" dirty="0" err="1"/>
              <a:t>Hadash</a:t>
            </a:r>
            <a:r>
              <a:rPr lang="en-US" dirty="0"/>
              <a:t>)		Ayman </a:t>
            </a:r>
            <a:r>
              <a:rPr lang="en-US" dirty="0" err="1"/>
              <a:t>Odeh</a:t>
            </a:r>
            <a:r>
              <a:rPr lang="en-US" dirty="0"/>
              <a:t>	4</a:t>
            </a:r>
          </a:p>
          <a:p>
            <a:r>
              <a:rPr lang="en-US" dirty="0"/>
              <a:t>Joint List (</a:t>
            </a:r>
            <a:r>
              <a:rPr lang="en-US" dirty="0" err="1"/>
              <a:t>Balad</a:t>
            </a:r>
            <a:r>
              <a:rPr lang="en-US" dirty="0"/>
              <a:t>)			Jamal </a:t>
            </a:r>
            <a:r>
              <a:rPr lang="en-US" dirty="0" err="1"/>
              <a:t>Zahalka</a:t>
            </a:r>
            <a:r>
              <a:rPr lang="en-US" dirty="0"/>
              <a:t>	3</a:t>
            </a:r>
          </a:p>
          <a:p>
            <a:r>
              <a:rPr lang="en-US" dirty="0"/>
              <a:t>Joint List (</a:t>
            </a:r>
            <a:r>
              <a:rPr lang="en-US" dirty="0" err="1"/>
              <a:t>Ta'al</a:t>
            </a:r>
            <a:r>
              <a:rPr lang="en-US" dirty="0"/>
              <a:t>)			Ahmad </a:t>
            </a:r>
            <a:r>
              <a:rPr lang="en-US" dirty="0" err="1"/>
              <a:t>Tibi</a:t>
            </a:r>
            <a:r>
              <a:rPr lang="en-US" dirty="0"/>
              <a:t>		3</a:t>
            </a:r>
          </a:p>
          <a:p>
            <a:r>
              <a:rPr lang="en-US" dirty="0"/>
              <a:t>Joint List (United Arab List)	</a:t>
            </a:r>
            <a:r>
              <a:rPr lang="en-US" dirty="0" err="1"/>
              <a:t>Masud</a:t>
            </a:r>
            <a:r>
              <a:rPr lang="en-US" dirty="0"/>
              <a:t> </a:t>
            </a:r>
            <a:r>
              <a:rPr lang="en-US" dirty="0" err="1"/>
              <a:t>Ghnaim</a:t>
            </a:r>
            <a:r>
              <a:rPr lang="en-US" dirty="0"/>
              <a:t>	3</a:t>
            </a:r>
          </a:p>
          <a:p>
            <a:r>
              <a:rPr lang="en-US" dirty="0"/>
              <a:t>United Torah Judaism(</a:t>
            </a:r>
            <a:r>
              <a:rPr lang="en-US" dirty="0" err="1"/>
              <a:t>Agudat</a:t>
            </a:r>
            <a:r>
              <a:rPr lang="en-US" dirty="0"/>
              <a:t> </a:t>
            </a:r>
            <a:r>
              <a:rPr lang="en-US" dirty="0" err="1"/>
              <a:t>Yisrael</a:t>
            </a:r>
            <a:r>
              <a:rPr lang="en-US" dirty="0"/>
              <a:t>)	Yaakov </a:t>
            </a:r>
            <a:r>
              <a:rPr lang="en-US" dirty="0" err="1"/>
              <a:t>Litzman</a:t>
            </a:r>
            <a:r>
              <a:rPr lang="en-US" dirty="0"/>
              <a:t>	3</a:t>
            </a:r>
          </a:p>
          <a:p>
            <a:r>
              <a:rPr lang="en-US" dirty="0"/>
              <a:t>United Torah Judaism (</a:t>
            </a:r>
            <a:r>
              <a:rPr lang="en-US" dirty="0" err="1"/>
              <a:t>Degel</a:t>
            </a:r>
            <a:r>
              <a:rPr lang="en-US" dirty="0"/>
              <a:t> </a:t>
            </a:r>
            <a:r>
              <a:rPr lang="en-US" dirty="0" err="1"/>
              <a:t>HaTorah</a:t>
            </a:r>
            <a:r>
              <a:rPr lang="en-US" dirty="0"/>
              <a:t>)	Moshe </a:t>
            </a:r>
            <a:r>
              <a:rPr lang="en-US" dirty="0" err="1"/>
              <a:t>Gafni</a:t>
            </a:r>
            <a:r>
              <a:rPr lang="en-US" dirty="0"/>
              <a:t>	3</a:t>
            </a:r>
          </a:p>
          <a:p>
            <a:r>
              <a:rPr lang="en-US" dirty="0"/>
              <a:t>The Jewish Home (</a:t>
            </a:r>
            <a:r>
              <a:rPr lang="en-US" dirty="0" err="1"/>
              <a:t>Tkuma</a:t>
            </a:r>
            <a:r>
              <a:rPr lang="en-US" dirty="0"/>
              <a:t>)			Uri Ariel		2</a:t>
            </a:r>
          </a:p>
          <a:p>
            <a:r>
              <a:rPr lang="en-US" dirty="0"/>
              <a:t>Zionist Union (The Green Movement)		Yael Cohen </a:t>
            </a:r>
            <a:r>
              <a:rPr lang="en-US" dirty="0" err="1"/>
              <a:t>Paran</a:t>
            </a:r>
            <a:r>
              <a:rPr lang="en-US" dirty="0"/>
              <a:t>	1</a:t>
            </a:r>
          </a:p>
          <a:p>
            <a:r>
              <a:rPr lang="en-US" dirty="0"/>
              <a:t>	</a:t>
            </a:r>
            <a:r>
              <a:rPr lang="en-US"/>
              <a:t>	 Total Seats: 120</a:t>
            </a:r>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108</a:t>
            </a:fld>
            <a:endParaRPr lang="en-US"/>
          </a:p>
        </p:txBody>
      </p:sp>
    </p:spTree>
    <p:extLst>
      <p:ext uri="{BB962C8B-B14F-4D97-AF65-F5344CB8AC3E}">
        <p14:creationId xmlns:p14="http://schemas.microsoft.com/office/powerpoint/2010/main" val="1040972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is new about the 2020 Census? </a:t>
            </a:r>
          </a:p>
          <a:p>
            <a:pPr marL="228600" indent="-228600">
              <a:buAutoNum type="arabicParenR"/>
            </a:pPr>
            <a:r>
              <a:rPr lang="en-US" dirty="0"/>
              <a:t>Online – postcard and email</a:t>
            </a:r>
          </a:p>
          <a:p>
            <a:pPr marL="228600" indent="-228600">
              <a:buAutoNum type="arabicParenR"/>
            </a:pPr>
            <a:r>
              <a:rPr lang="en-US" dirty="0"/>
              <a:t>Phone</a:t>
            </a:r>
          </a:p>
          <a:p>
            <a:pPr marL="228600" indent="-228600">
              <a:buAutoNum type="arabicParenR"/>
            </a:pPr>
            <a:r>
              <a:rPr lang="en-US" dirty="0"/>
              <a:t>Paper</a:t>
            </a:r>
          </a:p>
          <a:p>
            <a:pPr marL="228600" indent="-228600">
              <a:buAutoNum type="arabicParenR"/>
            </a:pPr>
            <a:r>
              <a:rPr lang="en-US" dirty="0"/>
              <a:t>Census</a:t>
            </a:r>
            <a:r>
              <a:rPr lang="en-US" baseline="0" dirty="0"/>
              <a:t> Workers – less then 1% of households will get a “enumerator” showing up at their house. (only if they </a:t>
            </a:r>
            <a:r>
              <a:rPr lang="en-US" baseline="0" dirty="0" err="1"/>
              <a:t>have’t</a:t>
            </a:r>
            <a:r>
              <a:rPr lang="en-US" baseline="0" dirty="0"/>
              <a:t> turned it in yet)</a:t>
            </a:r>
            <a:endParaRPr lang="en-US" dirty="0"/>
          </a:p>
          <a:p>
            <a:endParaRPr lang="en-US" dirty="0"/>
          </a:p>
          <a:p>
            <a:r>
              <a:rPr lang="en-US" dirty="0"/>
              <a:t>Should people simply not answer the citizenship question if it stays on the form?</a:t>
            </a:r>
          </a:p>
          <a:p>
            <a:r>
              <a:rPr lang="en-US" dirty="0"/>
              <a:t>Response to the decennial census is required by law. There are penalties for not answering census questions ($100 fine) and for providing false responses ($500 fine). The Census Act also prohibits any action that is intended to cause an inaccurate enumeration ($1,000 fine and/or up to one year imprisonment). The Census Bureau, however, is a statistical agency and does not enforce the law; that responsibility falls to the Department of Justice. As a practical matter, the Census Bureau uses the “carrot approach” to encourage full participation in the census and does not refer cases of nonresponse to DOJ for prosecution.</a:t>
            </a:r>
          </a:p>
          <a:p>
            <a:endParaRPr lang="en-US" dirty="0"/>
          </a:p>
          <a:p>
            <a:r>
              <a:rPr lang="en-US" dirty="0"/>
              <a:t>Puerto</a:t>
            </a:r>
            <a:r>
              <a:rPr lang="en-US" baseline="0" dirty="0"/>
              <a:t> Rico</a:t>
            </a:r>
          </a:p>
          <a:p>
            <a:pPr fontAlgn="auto"/>
            <a:r>
              <a:rPr lang="en-US" sz="1200" b="0" i="0" kern="1200" dirty="0">
                <a:solidFill>
                  <a:schemeClr val="tx1"/>
                </a:solidFill>
                <a:effectLst/>
                <a:latin typeface="+mn-lt"/>
                <a:ea typeface="+mn-ea"/>
                <a:cs typeface="+mn-cs"/>
              </a:rPr>
              <a:t>In June 2017, after the pro-statehood party swept into power, Puerto Ricans on the island voted to join the United States as the 51st state. It was the fifth time the island has held a referendum on whether to join the republic. The vast majority voted in favor of statehood: 97 percent — the largest number yet.</a:t>
            </a:r>
          </a:p>
          <a:p>
            <a:pPr fontAlgn="auto"/>
            <a:r>
              <a:rPr lang="en-US" sz="1200" b="0" i="0" kern="1200" dirty="0">
                <a:solidFill>
                  <a:schemeClr val="tx1"/>
                </a:solidFill>
                <a:effectLst/>
                <a:latin typeface="+mn-lt"/>
                <a:ea typeface="+mn-ea"/>
                <a:cs typeface="+mn-cs"/>
              </a:rPr>
              <a:t>The problem is that fewer than a quarter of registered voters turned out to the polls. That was mostly the result of a boycott from the anti-statehood political groups, who were </a:t>
            </a:r>
            <a:r>
              <a:rPr lang="en-US" sz="1200" b="1" i="0" kern="1200" dirty="0">
                <a:solidFill>
                  <a:schemeClr val="tx1"/>
                </a:solidFill>
                <a:effectLst/>
                <a:latin typeface="+mn-lt"/>
                <a:ea typeface="+mn-ea"/>
                <a:cs typeface="+mn-cs"/>
                <a:hlinkClick r:id="rId3"/>
              </a:rPr>
              <a:t>upset with the wording of the referendum</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8</a:t>
            </a:fld>
            <a:endParaRPr lang="en-US"/>
          </a:p>
        </p:txBody>
      </p:sp>
    </p:spTree>
    <p:extLst>
      <p:ext uri="{BB962C8B-B14F-4D97-AF65-F5344CB8AC3E}">
        <p14:creationId xmlns:p14="http://schemas.microsoft.com/office/powerpoint/2010/main" val="3638034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ESSB 6002 </a:t>
            </a:r>
          </a:p>
          <a:p>
            <a:pPr lvl="1"/>
            <a:r>
              <a:rPr lang="en-US" dirty="0"/>
              <a:t>promotes stronger local elections </a:t>
            </a:r>
          </a:p>
          <a:p>
            <a:pPr lvl="2"/>
            <a:r>
              <a:rPr lang="en-US" dirty="0"/>
              <a:t>giving every voter a fair chance to elect leaders of their choice. </a:t>
            </a:r>
          </a:p>
          <a:p>
            <a:pPr lvl="2"/>
            <a:r>
              <a:rPr lang="en-US" dirty="0"/>
              <a:t>Creates a cause of action and authorizes courts to order appropriate remedies for a violation of the act, </a:t>
            </a:r>
          </a:p>
          <a:p>
            <a:pPr lvl="1"/>
            <a:r>
              <a:rPr lang="en-US" dirty="0"/>
              <a:t>Authorizes local governments to change their election system to remedy a violation of the act. </a:t>
            </a:r>
          </a:p>
          <a:p>
            <a:pPr lvl="2"/>
            <a:r>
              <a:rPr lang="en-US" dirty="0"/>
              <a:t>Ex: district-based elections where at large systems and racially polarized voting have excluded communities of color from a fair chance at representation. </a:t>
            </a:r>
          </a:p>
          <a:p>
            <a:pPr lvl="1"/>
            <a:r>
              <a:rPr lang="en-US" dirty="0"/>
              <a:t>very similar to the WA Voting Rights Act that LWVWA has supported for the last five years.</a:t>
            </a: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110</a:t>
            </a:fld>
            <a:endParaRPr lang="en-US"/>
          </a:p>
        </p:txBody>
      </p:sp>
    </p:spTree>
    <p:extLst>
      <p:ext uri="{BB962C8B-B14F-4D97-AF65-F5344CB8AC3E}">
        <p14:creationId xmlns:p14="http://schemas.microsoft.com/office/powerpoint/2010/main" val="2627982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New Census Bureau Director = </a:t>
            </a:r>
            <a:r>
              <a:rPr lang="en-US" sz="1200" kern="1200" dirty="0">
                <a:solidFill>
                  <a:schemeClr val="tx1"/>
                </a:solidFill>
                <a:effectLst/>
                <a:latin typeface="+mn-lt"/>
                <a:ea typeface="+mn-ea"/>
                <a:cs typeface="+mn-cs"/>
              </a:rPr>
              <a:t>Dr. Steven Dillingham</a:t>
            </a:r>
          </a:p>
          <a:p>
            <a:endParaRPr lang="en-US" dirty="0"/>
          </a:p>
          <a:p>
            <a:r>
              <a:rPr lang="en-US" dirty="0"/>
              <a:t>Severely underfunded</a:t>
            </a:r>
          </a:p>
          <a:p>
            <a:pPr lvl="1"/>
            <a:r>
              <a:rPr lang="en-US" sz="2400" dirty="0"/>
              <a:t>$15.6 Billion funding needed</a:t>
            </a:r>
          </a:p>
          <a:p>
            <a:pPr lvl="1"/>
            <a:r>
              <a:rPr lang="en-US" sz="2400" dirty="0"/>
              <a:t>Despite a drop in per household cost</a:t>
            </a:r>
          </a:p>
          <a:p>
            <a:pPr lvl="2"/>
            <a:r>
              <a:rPr lang="en-US" dirty="0"/>
              <a:t> $88 per household (2020) vs $124 per household (2010) -  (a 29% reduction).</a:t>
            </a:r>
          </a:p>
          <a:p>
            <a:endParaRPr lang="en-US"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poorly implemented census will result in already underrepresented communities such as people of color, low income and rural communities receiving less funding for services and being underrepresented in elections.</a:t>
            </a:r>
          </a:p>
          <a:p>
            <a:endParaRPr lang="en-US" dirty="0"/>
          </a:p>
          <a:p>
            <a:endParaRPr lang="en-US" dirty="0"/>
          </a:p>
          <a:p>
            <a:r>
              <a:rPr lang="en-US" sz="1200" b="0" i="0" kern="1200" dirty="0">
                <a:solidFill>
                  <a:schemeClr val="tx1"/>
                </a:solidFill>
                <a:effectLst/>
                <a:latin typeface="+mn-lt"/>
                <a:ea typeface="+mn-ea"/>
                <a:cs typeface="+mn-cs"/>
              </a:rPr>
              <a:t>First the good news.</a:t>
            </a:r>
          </a:p>
          <a:p>
            <a:r>
              <a:rPr lang="en-US" sz="1200" b="0" i="0" kern="1200" dirty="0">
                <a:solidFill>
                  <a:schemeClr val="tx1"/>
                </a:solidFill>
                <a:effectLst/>
                <a:latin typeface="+mn-lt"/>
                <a:ea typeface="+mn-ea"/>
                <a:cs typeface="+mn-cs"/>
              </a:rPr>
              <a:t>The spending bill gives the Census Bureau $2.814 billion in the current fiscal year that ends on 30 September. That’s nearly double the president’s 2018 request for the agency and almost $1 billion more than what advocates said it needed in the eighth year of the 10-year cycle to prepare for and conduct the decennial census in April 2020.</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Phil Sparks of the Census Project, a nonprofit coalition based in Washington, D.C. “Our assessment is the Bureau now has the minimum resources needed to prepare for its constitutional mandate.”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70% of cost in the last two years</a:t>
            </a:r>
          </a:p>
          <a:p>
            <a:endParaRPr lang="en-US" sz="1200" b="1" i="0" kern="1200" dirty="0">
              <a:solidFill>
                <a:schemeClr val="tx1"/>
              </a:solidFill>
              <a:effectLst/>
              <a:latin typeface="+mn-lt"/>
              <a:ea typeface="+mn-ea"/>
              <a:cs typeface="+mn-cs"/>
            </a:endParaRPr>
          </a:p>
          <a:p>
            <a:r>
              <a:rPr lang="en-US" sz="1200" b="1" i="0" kern="1200" dirty="0" err="1">
                <a:solidFill>
                  <a:schemeClr val="tx1"/>
                </a:solidFill>
                <a:effectLst/>
                <a:latin typeface="+mn-lt"/>
                <a:ea typeface="+mn-ea"/>
                <a:cs typeface="+mn-cs"/>
              </a:rPr>
              <a:t>Brennen</a:t>
            </a:r>
            <a:r>
              <a:rPr lang="en-US" sz="1200" b="1" i="0" kern="1200" dirty="0">
                <a:solidFill>
                  <a:schemeClr val="tx1"/>
                </a:solidFill>
                <a:effectLst/>
                <a:latin typeface="+mn-lt"/>
                <a:ea typeface="+mn-ea"/>
                <a:cs typeface="+mn-cs"/>
              </a:rPr>
              <a:t> Center Census Update Nov 2018</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There have been some positive budgetary developments recently: Congress has now allocated $2.814 billion for the Census Bureau for FY2018 – a $1.13 billion increase from the Trump Administration’s adjusted FY2018 request of $1.684 billion. The final FY2018 budget includes $50 million in contingency funds to meet unforeseen challenges and directs a rapid ramp-up of the communications and community partnership program to match 2008 levels.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With the budget for 2018 passed, attention has turned to the 2019 budget, where obstacles remain. President Trump has requested $3.8 billion for the Census Bureau, $3.015 billion of which consists of funding for the 2020 Census. The Administration’s proposed funding level is $437 million below the Commerce Department’s revised FY2019 cost estimate of $3.452 billion. In comparison, the Bureau received nearly $4.2 billion in funding in 2009.</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Even if the Bureau’s funding matched the Commerce Department’s cost estimate, watchdogs inside and outside the government question whether the estimate is high enough to put the Bureau back on track given the sheer volume of cancelled and suspended tests and the large number of projects that still need development. Many are worried that if the Bureau does not get the funding it needs to complete testing and development on time, it might be forced to use older and more costly methods in 2020. As a result, the Bureau’s funding will remain a point of keen interest for the remainder of this decade.</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9AC367C-D2AE-074E-8441-9F2631729974}" type="slidenum">
              <a:rPr lang="en-US" smtClean="0"/>
              <a:t>9</a:t>
            </a:fld>
            <a:endParaRPr lang="en-US"/>
          </a:p>
        </p:txBody>
      </p:sp>
    </p:spTree>
    <p:extLst>
      <p:ext uri="{BB962C8B-B14F-4D97-AF65-F5344CB8AC3E}">
        <p14:creationId xmlns:p14="http://schemas.microsoft.com/office/powerpoint/2010/main" val="3843427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63896" y="1524002"/>
            <a:ext cx="8664211"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tx1"/>
                </a:solidFill>
                <a:latin typeface="+mj-lt"/>
                <a:ea typeface="+mj-ea"/>
                <a:cs typeface="+mj-cs"/>
              </a:defRPr>
            </a:lvl1pPr>
          </a:lstStyle>
          <a:p>
            <a:r>
              <a:rPr lang="en-US" dirty="0"/>
              <a:t>Click to edit Master title style</a:t>
            </a:r>
            <a:endParaRPr dirty="0"/>
          </a:p>
        </p:txBody>
      </p:sp>
      <p:sp>
        <p:nvSpPr>
          <p:cNvPr id="3" name="Subtitle 2"/>
          <p:cNvSpPr>
            <a:spLocks noGrp="1"/>
          </p:cNvSpPr>
          <p:nvPr>
            <p:ph type="subTitle" idx="1"/>
          </p:nvPr>
        </p:nvSpPr>
        <p:spPr>
          <a:xfrm>
            <a:off x="1763895" y="3299014"/>
            <a:ext cx="8664212"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accent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4" name="Date Placeholder 3"/>
          <p:cNvSpPr>
            <a:spLocks noGrp="1"/>
          </p:cNvSpPr>
          <p:nvPr>
            <p:ph type="dt" sz="half" idx="10"/>
          </p:nvPr>
        </p:nvSpPr>
        <p:spPr/>
        <p:txBody>
          <a:bodyPr/>
          <a:lstStyle/>
          <a:p>
            <a:fld id="{28E80666-FB37-4B36-9149-507F3B0178E3}" type="datetimeFigureOut">
              <a:rPr lang="en-US" smtClean="0"/>
              <a:pPr/>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EC2EBB5-F88D-2346-9AFA-DED017CA9EFE}" type="datetimeFigureOut">
              <a:rPr lang="en-US" smtClean="0"/>
              <a:t>10/22/19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168890-8A79-6C41-A3AC-322FCB9C870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C2EBB5-F88D-2346-9AFA-DED017CA9EFE}" type="datetimeFigureOut">
              <a:rPr lang="en-US" smtClean="0"/>
              <a:t>10/22/19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168890-8A79-6C41-A3AC-322FCB9C870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199" y="611872"/>
            <a:ext cx="5120640" cy="1162050"/>
          </a:xfrm>
        </p:spPr>
        <p:txBody>
          <a:bodyPr anchor="b"/>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6323765" y="368300"/>
            <a:ext cx="512064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11199" y="1787856"/>
            <a:ext cx="512064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C2EBB5-F88D-2346-9AFA-DED017CA9EFE}" type="datetimeFigureOut">
              <a:rPr lang="en-US" smtClean="0"/>
              <a:t>10/22/19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168890-8A79-6C41-A3AC-322FCB9C870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611872"/>
            <a:ext cx="5439393" cy="1162050"/>
          </a:xfrm>
        </p:spPr>
        <p:txBody>
          <a:bodyPr anchor="b"/>
          <a:lstStyle>
            <a:lvl1pPr algn="ctr">
              <a:defRPr sz="3600" b="0"/>
            </a:lvl1pPr>
          </a:lstStyle>
          <a:p>
            <a:r>
              <a:rPr lang="en-US"/>
              <a:t>Click to edit Master title style</a:t>
            </a:r>
            <a:endParaRPr/>
          </a:p>
        </p:txBody>
      </p:sp>
      <p:sp>
        <p:nvSpPr>
          <p:cNvPr id="4" name="Text Placeholder 3"/>
          <p:cNvSpPr>
            <a:spLocks noGrp="1"/>
          </p:cNvSpPr>
          <p:nvPr>
            <p:ph type="body" sz="half" idx="2"/>
          </p:nvPr>
        </p:nvSpPr>
        <p:spPr>
          <a:xfrm>
            <a:off x="711200" y="1787856"/>
            <a:ext cx="5439393"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C2EBB5-F88D-2346-9AFA-DED017CA9EFE}" type="datetimeFigureOut">
              <a:rPr lang="en-US" smtClean="0"/>
              <a:t>10/22/19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168890-8A79-6C41-A3AC-322FCB9C8709}" type="slidenum">
              <a:rPr lang="en-US" smtClean="0"/>
              <a:t>‹#›</a:t>
            </a:fld>
            <a:endParaRPr lang="en-US"/>
          </a:p>
        </p:txBody>
      </p:sp>
      <p:sp>
        <p:nvSpPr>
          <p:cNvPr id="8" name="Picture Placeholder 2"/>
          <p:cNvSpPr>
            <a:spLocks noGrp="1"/>
          </p:cNvSpPr>
          <p:nvPr>
            <p:ph type="pic" idx="1"/>
          </p:nvPr>
        </p:nvSpPr>
        <p:spPr>
          <a:xfrm>
            <a:off x="6787489" y="359395"/>
            <a:ext cx="48768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EC2EBB5-F88D-2346-9AFA-DED017CA9EFE}" type="datetimeFigureOut">
              <a:rPr lang="en-US" smtClean="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68890-8A79-6C41-A3AC-322FCB9C8709}"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26389" y="368301"/>
            <a:ext cx="2032000" cy="55753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732365" y="368301"/>
            <a:ext cx="8919635" cy="55753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EC2EBB5-F88D-2346-9AFA-DED017CA9EFE}" type="datetimeFigureOut">
              <a:rPr lang="en-US" smtClean="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68890-8A79-6C41-A3AC-322FCB9C8709}"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457441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defTabSz="914400" rtl="0" eaLnBrk="1" latinLnBrk="0" hangingPunct="1">
              <a:lnSpc>
                <a:spcPct val="90000"/>
              </a:lnSpc>
              <a:spcBef>
                <a:spcPct val="0"/>
              </a:spcBef>
              <a:buNone/>
              <a:defRPr sz="4600" b="1" kern="1200" dirty="0">
                <a:solidFill>
                  <a:schemeClr val="tx1"/>
                </a:solidFill>
                <a:latin typeface="+mj-lt"/>
                <a:ea typeface="+mj-ea"/>
                <a:cs typeface="+mj-cs"/>
              </a:defRPr>
            </a:lvl1p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EC2EBB5-F88D-2346-9AFA-DED017CA9EFE}" type="datetimeFigureOut">
              <a:rPr lang="en-US" smtClean="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68890-8A79-6C41-A3AC-322FCB9C870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_bg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EC2EBB5-F88D-2346-9AFA-DED017CA9EFE}" type="datetimeFigureOut">
              <a:rPr lang="en-US" smtClean="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68890-8A79-6C41-A3AC-322FCB9C8709}" type="slidenum">
              <a:rPr lang="en-US" smtClean="0"/>
              <a:t>‹#›</a:t>
            </a:fld>
            <a:endParaRPr lang="en-US"/>
          </a:p>
        </p:txBody>
      </p:sp>
    </p:spTree>
    <p:extLst>
      <p:ext uri="{BB962C8B-B14F-4D97-AF65-F5344CB8AC3E}">
        <p14:creationId xmlns:p14="http://schemas.microsoft.com/office/powerpoint/2010/main" val="4196445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_bg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C12697E5-B566-418A-92FE-FE8DA5243BF8}"/>
              </a:ext>
            </a:extLst>
          </p:cNvPr>
          <p:cNvPicPr>
            <a:picLocks noChangeAspect="1"/>
          </p:cNvPicPr>
          <p:nvPr userDrawn="1"/>
        </p:nvPicPr>
        <p:blipFill>
          <a:blip r:embed="rId3"/>
          <a:stretch>
            <a:fillRect/>
          </a:stretch>
        </p:blipFill>
        <p:spPr>
          <a:xfrm rot="16200000">
            <a:off x="5786972" y="452967"/>
            <a:ext cx="6858000" cy="5952062"/>
          </a:xfrm>
          <a:prstGeom prst="rect">
            <a:avLst/>
          </a:prstGeom>
        </p:spPr>
      </p:pic>
      <p:sp>
        <p:nvSpPr>
          <p:cNvPr id="2" name="Title 1"/>
          <p:cNvSpPr>
            <a:spLocks noGrp="1"/>
          </p:cNvSpPr>
          <p:nvPr>
            <p:ph type="title"/>
          </p:nvPr>
        </p:nvSpPr>
        <p:spPr>
          <a:xfrm>
            <a:off x="732368" y="302582"/>
            <a:ext cx="6774079" cy="1297619"/>
          </a:xfrm>
        </p:spPr>
        <p:txBody>
          <a:bodyPr anchor="b"/>
          <a:lstStyle/>
          <a:p>
            <a:r>
              <a:rPr lang="en-US" dirty="0"/>
              <a:t>Click to edit Master title style</a:t>
            </a:r>
            <a:endParaRPr dirty="0"/>
          </a:p>
        </p:txBody>
      </p:sp>
      <p:sp>
        <p:nvSpPr>
          <p:cNvPr id="3" name="Content Placeholder 2"/>
          <p:cNvSpPr>
            <a:spLocks noGrp="1"/>
          </p:cNvSpPr>
          <p:nvPr>
            <p:ph idx="1"/>
          </p:nvPr>
        </p:nvSpPr>
        <p:spPr>
          <a:xfrm>
            <a:off x="732368" y="1600201"/>
            <a:ext cx="6774079" cy="4343400"/>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p>
            <a:fld id="{7EC2EBB5-F88D-2346-9AFA-DED017CA9EFE}" type="datetimeFigureOut">
              <a:rPr lang="en-US" smtClean="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68890-8A79-6C41-A3AC-322FCB9C8709}" type="slidenum">
              <a:rPr lang="en-US" smtClean="0"/>
              <a:t>‹#›</a:t>
            </a:fld>
            <a:endParaRPr lang="en-US"/>
          </a:p>
        </p:txBody>
      </p:sp>
    </p:spTree>
    <p:extLst>
      <p:ext uri="{BB962C8B-B14F-4D97-AF65-F5344CB8AC3E}">
        <p14:creationId xmlns:p14="http://schemas.microsoft.com/office/powerpoint/2010/main" val="1330376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_bg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C12697E5-B566-418A-92FE-FE8DA5243BF8}"/>
              </a:ext>
            </a:extLst>
          </p:cNvPr>
          <p:cNvPicPr>
            <a:picLocks noChangeAspect="1"/>
          </p:cNvPicPr>
          <p:nvPr userDrawn="1"/>
        </p:nvPicPr>
        <p:blipFill>
          <a:blip r:embed="rId3"/>
          <a:stretch>
            <a:fillRect/>
          </a:stretch>
        </p:blipFill>
        <p:spPr>
          <a:xfrm rot="5400000">
            <a:off x="-452969" y="452967"/>
            <a:ext cx="6858000" cy="5952062"/>
          </a:xfrm>
          <a:prstGeom prst="rect">
            <a:avLst/>
          </a:prstGeom>
        </p:spPr>
      </p:pic>
      <p:sp>
        <p:nvSpPr>
          <p:cNvPr id="2" name="Title 1"/>
          <p:cNvSpPr>
            <a:spLocks noGrp="1"/>
          </p:cNvSpPr>
          <p:nvPr>
            <p:ph type="title"/>
          </p:nvPr>
        </p:nvSpPr>
        <p:spPr>
          <a:xfrm>
            <a:off x="5140761" y="302582"/>
            <a:ext cx="6774079" cy="1297619"/>
          </a:xfrm>
        </p:spPr>
        <p:txBody>
          <a:bodyPr anchor="b"/>
          <a:lstStyle/>
          <a:p>
            <a:r>
              <a:rPr lang="en-US" dirty="0"/>
              <a:t>Click to edit Master title style</a:t>
            </a:r>
            <a:endParaRPr dirty="0"/>
          </a:p>
        </p:txBody>
      </p:sp>
      <p:sp>
        <p:nvSpPr>
          <p:cNvPr id="3" name="Content Placeholder 2"/>
          <p:cNvSpPr>
            <a:spLocks noGrp="1"/>
          </p:cNvSpPr>
          <p:nvPr>
            <p:ph idx="1"/>
          </p:nvPr>
        </p:nvSpPr>
        <p:spPr>
          <a:xfrm>
            <a:off x="5140761" y="1600201"/>
            <a:ext cx="6774079" cy="4343400"/>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p>
            <a:fld id="{7EC2EBB5-F88D-2346-9AFA-DED017CA9EFE}" type="datetimeFigureOut">
              <a:rPr lang="en-US" smtClean="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68890-8A79-6C41-A3AC-322FCB9C8709}" type="slidenum">
              <a:rPr lang="en-US" smtClean="0"/>
              <a:t>‹#›</a:t>
            </a:fld>
            <a:endParaRPr lang="en-US"/>
          </a:p>
        </p:txBody>
      </p:sp>
    </p:spTree>
    <p:extLst>
      <p:ext uri="{BB962C8B-B14F-4D97-AF65-F5344CB8AC3E}">
        <p14:creationId xmlns:p14="http://schemas.microsoft.com/office/powerpoint/2010/main" val="3816738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484719" y="3352804"/>
            <a:ext cx="11222567" cy="1470025"/>
          </a:xfrm>
        </p:spPr>
        <p:txBody>
          <a:bodyPr/>
          <a:lstStyle/>
          <a:p>
            <a:r>
              <a:rPr lang="en-US"/>
              <a:t>Click to edit Master title style</a:t>
            </a:r>
            <a:endParaRPr dirty="0"/>
          </a:p>
        </p:txBody>
      </p:sp>
      <p:sp>
        <p:nvSpPr>
          <p:cNvPr id="3" name="Subtitle 2"/>
          <p:cNvSpPr>
            <a:spLocks noGrp="1"/>
          </p:cNvSpPr>
          <p:nvPr>
            <p:ph type="subTitle" idx="1"/>
          </p:nvPr>
        </p:nvSpPr>
        <p:spPr>
          <a:xfrm>
            <a:off x="484719" y="4771032"/>
            <a:ext cx="11222567"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EC2EBB5-F88D-2346-9AFA-DED017CA9EFE}" type="datetimeFigureOut">
              <a:rPr lang="en-US" smtClean="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
        <p:nvSpPr>
          <p:cNvPr id="9" name="Picture Placeholder 2"/>
          <p:cNvSpPr>
            <a:spLocks noGrp="1"/>
          </p:cNvSpPr>
          <p:nvPr>
            <p:ph type="pic" idx="13"/>
          </p:nvPr>
        </p:nvSpPr>
        <p:spPr>
          <a:xfrm>
            <a:off x="494640" y="363538"/>
            <a:ext cx="1120272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2367" y="2403147"/>
            <a:ext cx="10742084" cy="1362075"/>
          </a:xfrm>
        </p:spPr>
        <p:txBody>
          <a:bodyPr anchor="b" anchorCtr="0"/>
          <a:lstStyle>
            <a:lvl1pPr algn="ctr">
              <a:defRPr sz="4600" b="0" cap="none" baseline="0"/>
            </a:lvl1pPr>
          </a:lstStyle>
          <a:p>
            <a:r>
              <a:rPr lang="en-US" dirty="0"/>
              <a:t>Click to edit Master title style</a:t>
            </a:r>
            <a:endParaRPr dirty="0"/>
          </a:p>
        </p:txBody>
      </p:sp>
      <p:sp>
        <p:nvSpPr>
          <p:cNvPr id="3" name="Text Placeholder 2"/>
          <p:cNvSpPr>
            <a:spLocks noGrp="1"/>
          </p:cNvSpPr>
          <p:nvPr>
            <p:ph type="body" idx="1"/>
          </p:nvPr>
        </p:nvSpPr>
        <p:spPr>
          <a:xfrm>
            <a:off x="732367" y="3736008"/>
            <a:ext cx="10742084"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pPr/>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32368" y="107576"/>
            <a:ext cx="10723035" cy="1336956"/>
          </a:xfrm>
        </p:spPr>
        <p:txBody>
          <a:bodyPr/>
          <a:lstStyle/>
          <a:p>
            <a:r>
              <a:rPr lang="en-US"/>
              <a:t>Click to edit Master title style</a:t>
            </a:r>
            <a:endParaRPr/>
          </a:p>
        </p:txBody>
      </p:sp>
      <p:sp>
        <p:nvSpPr>
          <p:cNvPr id="3" name="Content Placeholder 2"/>
          <p:cNvSpPr>
            <a:spLocks noGrp="1"/>
          </p:cNvSpPr>
          <p:nvPr>
            <p:ph sz="half" idx="1"/>
          </p:nvPr>
        </p:nvSpPr>
        <p:spPr>
          <a:xfrm>
            <a:off x="732367" y="1600201"/>
            <a:ext cx="512064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334761" y="1600201"/>
            <a:ext cx="512064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7EC2EBB5-F88D-2346-9AFA-DED017CA9EFE}" type="datetimeFigureOut">
              <a:rPr lang="en-US" smtClean="0"/>
              <a:t>10/22/19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168890-8A79-6C41-A3AC-322FCB9C870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2365" y="107576"/>
            <a:ext cx="10723035" cy="1336956"/>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32365" y="1453225"/>
            <a:ext cx="512064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32365" y="2347417"/>
            <a:ext cx="512064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334760" y="1453225"/>
            <a:ext cx="512064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4760" y="2347417"/>
            <a:ext cx="512064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7EC2EBB5-F88D-2346-9AFA-DED017CA9EFE}" type="datetimeFigureOut">
              <a:rPr lang="en-US" smtClean="0"/>
              <a:t>10/22/19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168890-8A79-6C41-A3AC-322FCB9C870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2368" y="302582"/>
            <a:ext cx="10723035" cy="1297619"/>
          </a:xfrm>
          <a:prstGeom prst="rect">
            <a:avLst/>
          </a:prstGeom>
        </p:spPr>
        <p:txBody>
          <a:bodyPr vert="horz" lIns="91440" tIns="45720" rIns="91440" bIns="45720" rtlCol="0" anchor="b" anchorCtr="0">
            <a:noAutofit/>
          </a:bodyPr>
          <a:lstStyle/>
          <a:p>
            <a:r>
              <a:rPr lang="en-US" dirty="0"/>
              <a:t>Click to edit Master title style</a:t>
            </a:r>
            <a:endParaRPr dirty="0"/>
          </a:p>
        </p:txBody>
      </p:sp>
      <p:sp>
        <p:nvSpPr>
          <p:cNvPr id="3" name="Text Placeholder 2"/>
          <p:cNvSpPr>
            <a:spLocks noGrp="1"/>
          </p:cNvSpPr>
          <p:nvPr>
            <p:ph type="body" idx="1"/>
          </p:nvPr>
        </p:nvSpPr>
        <p:spPr>
          <a:xfrm>
            <a:off x="732368" y="1600201"/>
            <a:ext cx="10723035" cy="4343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7506447" y="6275671"/>
            <a:ext cx="2844800" cy="365125"/>
          </a:xfrm>
          <a:prstGeom prst="rect">
            <a:avLst/>
          </a:prstGeom>
        </p:spPr>
        <p:txBody>
          <a:bodyPr vert="horz" lIns="91440" tIns="45720" rIns="91440" bIns="45720" rtlCol="0" anchor="ctr"/>
          <a:lstStyle>
            <a:lvl1pPr algn="r">
              <a:defRPr sz="1200">
                <a:solidFill>
                  <a:schemeClr val="bg1"/>
                </a:solidFill>
              </a:defRPr>
            </a:lvl1pPr>
          </a:lstStyle>
          <a:p>
            <a:fld id="{7EC2EBB5-F88D-2346-9AFA-DED017CA9EFE}" type="datetimeFigureOut">
              <a:rPr lang="en-US" smtClean="0"/>
              <a:t>10/22/19</a:t>
            </a:fld>
            <a:endParaRPr lang="en-US"/>
          </a:p>
        </p:txBody>
      </p:sp>
      <p:sp>
        <p:nvSpPr>
          <p:cNvPr id="5" name="Footer Placeholder 4"/>
          <p:cNvSpPr>
            <a:spLocks noGrp="1"/>
          </p:cNvSpPr>
          <p:nvPr>
            <p:ph type="ftr" sz="quarter" idx="3"/>
          </p:nvPr>
        </p:nvSpPr>
        <p:spPr>
          <a:xfrm>
            <a:off x="352611" y="6275671"/>
            <a:ext cx="6454588"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10530541" y="6275671"/>
            <a:ext cx="1320800" cy="365125"/>
          </a:xfrm>
          <a:prstGeom prst="rect">
            <a:avLst/>
          </a:prstGeom>
        </p:spPr>
        <p:txBody>
          <a:bodyPr vert="horz" lIns="91440" tIns="45720" rIns="91440" bIns="45720" rtlCol="0" anchor="ctr"/>
          <a:lstStyle>
            <a:lvl1pPr algn="r">
              <a:defRPr sz="3600">
                <a:solidFill>
                  <a:schemeClr val="bg1"/>
                </a:solidFill>
              </a:defRPr>
            </a:lvl1pPr>
          </a:lstStyle>
          <a:p>
            <a:fld id="{D2168890-8A79-6C41-A3AC-322FCB9C870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4117" r:id="rId1"/>
    <p:sldLayoutId id="2147484118" r:id="rId2"/>
    <p:sldLayoutId id="2147484130" r:id="rId3"/>
    <p:sldLayoutId id="2147484131" r:id="rId4"/>
    <p:sldLayoutId id="2147484132" r:id="rId5"/>
    <p:sldLayoutId id="2147484119" r:id="rId6"/>
    <p:sldLayoutId id="2147484120" r:id="rId7"/>
    <p:sldLayoutId id="2147484121" r:id="rId8"/>
    <p:sldLayoutId id="2147484122" r:id="rId9"/>
    <p:sldLayoutId id="2147484123" r:id="rId10"/>
    <p:sldLayoutId id="2147484124" r:id="rId11"/>
    <p:sldLayoutId id="2147484125" r:id="rId12"/>
    <p:sldLayoutId id="2147484126" r:id="rId13"/>
    <p:sldLayoutId id="2147484127" r:id="rId14"/>
    <p:sldLayoutId id="2147484128" r:id="rId15"/>
    <p:sldLayoutId id="2147484129" r:id="rId16"/>
  </p:sldLayoutIdLst>
  <p:txStyles>
    <p:titleStyle>
      <a:lvl1pPr algn="l" defTabSz="914400" rtl="0" eaLnBrk="1" latinLnBrk="0" hangingPunct="1">
        <a:lnSpc>
          <a:spcPct val="90000"/>
        </a:lnSpc>
        <a:spcBef>
          <a:spcPct val="0"/>
        </a:spcBef>
        <a:buNone/>
        <a:defRPr sz="4600" b="1" kern="1200">
          <a:solidFill>
            <a:schemeClr val="tx1"/>
          </a:solidFill>
          <a:latin typeface="+mj-lt"/>
          <a:ea typeface="+mj-ea"/>
          <a:cs typeface="+mj-cs"/>
        </a:defRPr>
      </a:lvl1pPr>
    </p:titleStyle>
    <p:bodyStyle>
      <a:lvl1pPr marL="349250" indent="-349250" algn="l" defTabSz="914400" rtl="0" eaLnBrk="1" latinLnBrk="0" hangingPunct="1">
        <a:spcBef>
          <a:spcPts val="2000"/>
        </a:spcBef>
        <a:buClrTx/>
        <a:buSzPct val="110000"/>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ClrTx/>
        <a:buSzPct val="110000"/>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ClrTx/>
        <a:buSzPct val="110000"/>
        <a:buFont typeface="Wingdings 2" pitchFamily="18" charset="2"/>
        <a:buChar char=""/>
        <a:defRPr sz="1800" kern="1200">
          <a:solidFill>
            <a:schemeClr val="tx1"/>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116.emf"/></Relationships>
</file>

<file path=ppt/slides/_rels/slide105.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12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121.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1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29.jpg"/><Relationship Id="rId6" Type="http://schemas.openxmlformats.org/officeDocument/2006/relationships/image" Target="../media/image30.jpg"/><Relationship Id="rId7" Type="http://schemas.openxmlformats.org/officeDocument/2006/relationships/image" Target="../media/image31.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6.png"/><Relationship Id="rId3"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6.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3.jpe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69.sv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6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5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6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5.png"/><Relationship Id="rId3" Type="http://schemas.openxmlformats.org/officeDocument/2006/relationships/image" Target="../media/image86.sv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6.jpeg"/></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jpg"/><Relationship Id="rId5" Type="http://schemas.openxmlformats.org/officeDocument/2006/relationships/image" Target="../media/image69.emf"/><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1.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2.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73.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7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7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7.gi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78.png"/></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emf"/><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8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 Id="rId3" Type="http://schemas.openxmlformats.org/officeDocument/2006/relationships/image" Target="../media/image83.png"/></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8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86.png"/></Relationships>
</file>

<file path=ppt/slides/_rels/slide71.xml.rels><?xml version="1.0" encoding="UTF-8" standalone="yes"?>
<Relationships xmlns="http://schemas.openxmlformats.org/package/2006/relationships"><Relationship Id="rId11" Type="http://schemas.openxmlformats.org/officeDocument/2006/relationships/image" Target="../media/image90.png"/><Relationship Id="rId12"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29.jpg"/><Relationship Id="rId6" Type="http://schemas.openxmlformats.org/officeDocument/2006/relationships/image" Target="../media/image30.jpg"/><Relationship Id="rId7" Type="http://schemas.openxmlformats.org/officeDocument/2006/relationships/image" Target="../media/image31.jpg"/><Relationship Id="rId8" Type="http://schemas.openxmlformats.org/officeDocument/2006/relationships/image" Target="../media/image87.jpeg"/><Relationship Id="rId9" Type="http://schemas.openxmlformats.org/officeDocument/2006/relationships/image" Target="../media/image88.png"/><Relationship Id="rId10" Type="http://schemas.openxmlformats.org/officeDocument/2006/relationships/image" Target="../media/image8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png"/></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69.sv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3.png"/><Relationship Id="rId3" Type="http://schemas.openxmlformats.org/officeDocument/2006/relationships/image" Target="../media/image108.sv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103.svg"/><Relationship Id="rId1" Type="http://schemas.openxmlformats.org/officeDocument/2006/relationships/slideLayout" Target="../slideLayouts/slideLayout4.xml"/><Relationship Id="rId2" Type="http://schemas.openxmlformats.org/officeDocument/2006/relationships/notesSlide" Target="../notesSlides/notesSlide5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97.gi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9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emf"/><Relationship Id="rId3" Type="http://schemas.openxmlformats.org/officeDocument/2006/relationships/image" Target="../media/image100.e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 Id="rId3" Type="http://schemas.openxmlformats.org/officeDocument/2006/relationships/image" Target="../media/image10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04.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05.jpeg"/></Relationships>
</file>

<file path=ppt/slides/_rels/slide89.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11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8.xml"/><Relationship Id="rId3" Type="http://schemas.openxmlformats.org/officeDocument/2006/relationships/image" Target="../media/image112.gi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11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4216" y="4075152"/>
            <a:ext cx="8499797" cy="1513402"/>
          </a:xfrm>
        </p:spPr>
        <p:txBody>
          <a:bodyPr>
            <a:noAutofit/>
          </a:bodyPr>
          <a:lstStyle/>
          <a:p>
            <a:pPr algn="l"/>
            <a:r>
              <a:rPr lang="en-US" sz="2000" b="1" dirty="0">
                <a:solidFill>
                  <a:schemeClr val="tx1"/>
                </a:solidFill>
              </a:rPr>
              <a:t>Presented By: </a:t>
            </a:r>
          </a:p>
          <a:p>
            <a:pPr algn="l"/>
            <a:r>
              <a:rPr lang="en-US" sz="2000" dirty="0">
                <a:solidFill>
                  <a:schemeClr val="tx1"/>
                </a:solidFill>
              </a:rPr>
              <a:t>Name of Organizations</a:t>
            </a:r>
          </a:p>
          <a:p>
            <a:pPr algn="l"/>
            <a:r>
              <a:rPr lang="en-US" sz="2000" dirty="0">
                <a:solidFill>
                  <a:schemeClr val="tx1"/>
                </a:solidFill>
              </a:rPr>
              <a:t>May 19, 2019</a:t>
            </a:r>
          </a:p>
        </p:txBody>
      </p:sp>
      <p:grpSp>
        <p:nvGrpSpPr>
          <p:cNvPr id="5" name="Group 4"/>
          <p:cNvGrpSpPr>
            <a:grpSpLocks/>
          </p:cNvGrpSpPr>
          <p:nvPr/>
        </p:nvGrpSpPr>
        <p:grpSpPr bwMode="auto">
          <a:xfrm>
            <a:off x="0" y="1705165"/>
            <a:ext cx="12140390" cy="2225123"/>
            <a:chOff x="-1794" y="-2510"/>
            <a:chExt cx="29945" cy="1456"/>
          </a:xfrm>
        </p:grpSpPr>
        <p:grpSp>
          <p:nvGrpSpPr>
            <p:cNvPr id="6" name="Group 5"/>
            <p:cNvGrpSpPr>
              <a:grpSpLocks/>
            </p:cNvGrpSpPr>
            <p:nvPr/>
          </p:nvGrpSpPr>
          <p:grpSpPr bwMode="auto">
            <a:xfrm>
              <a:off x="-1794" y="-2510"/>
              <a:ext cx="29945" cy="1456"/>
              <a:chOff x="-1794" y="-2510"/>
              <a:chExt cx="29945" cy="1456"/>
            </a:xfrm>
          </p:grpSpPr>
          <p:sp>
            <p:nvSpPr>
              <p:cNvPr id="7" name="Freeform 6"/>
              <p:cNvSpPr>
                <a:spLocks/>
              </p:cNvSpPr>
              <p:nvPr/>
            </p:nvSpPr>
            <p:spPr bwMode="auto">
              <a:xfrm>
                <a:off x="-1794" y="-2510"/>
                <a:ext cx="29945" cy="1371"/>
              </a:xfrm>
              <a:custGeom>
                <a:avLst/>
                <a:gdLst>
                  <a:gd name="T0" fmla="*/ 0 w 12240"/>
                  <a:gd name="T1" fmla="+- 0 -517 -3491"/>
                  <a:gd name="T2" fmla="*/ -517 h 2974"/>
                  <a:gd name="T3" fmla="*/ 12240 w 12240"/>
                  <a:gd name="T4" fmla="+- 0 -517 -3491"/>
                  <a:gd name="T5" fmla="*/ -517 h 2974"/>
                  <a:gd name="T6" fmla="*/ 12240 w 12240"/>
                  <a:gd name="T7" fmla="+- 0 -3491 -3491"/>
                  <a:gd name="T8" fmla="*/ -3491 h 2974"/>
                  <a:gd name="T9" fmla="*/ 0 w 12240"/>
                  <a:gd name="T10" fmla="+- 0 -3491 -3491"/>
                  <a:gd name="T11" fmla="*/ -3491 h 2974"/>
                  <a:gd name="T12" fmla="*/ 0 w 12240"/>
                  <a:gd name="T13" fmla="+- 0 -517 -3491"/>
                  <a:gd name="T14" fmla="*/ -517 h 2974"/>
                </a:gdLst>
                <a:ahLst/>
                <a:cxnLst>
                  <a:cxn ang="0">
                    <a:pos x="T0" y="T2"/>
                  </a:cxn>
                  <a:cxn ang="0">
                    <a:pos x="T3" y="T5"/>
                  </a:cxn>
                  <a:cxn ang="0">
                    <a:pos x="T6" y="T8"/>
                  </a:cxn>
                  <a:cxn ang="0">
                    <a:pos x="T9" y="T11"/>
                  </a:cxn>
                  <a:cxn ang="0">
                    <a:pos x="T12" y="T14"/>
                  </a:cxn>
                </a:cxnLst>
                <a:rect l="0" t="0" r="r" b="b"/>
                <a:pathLst>
                  <a:path w="12240" h="2974">
                    <a:moveTo>
                      <a:pt x="0" y="2974"/>
                    </a:moveTo>
                    <a:lnTo>
                      <a:pt x="12240" y="2974"/>
                    </a:lnTo>
                    <a:lnTo>
                      <a:pt x="12240" y="0"/>
                    </a:lnTo>
                    <a:lnTo>
                      <a:pt x="0" y="0"/>
                    </a:lnTo>
                    <a:lnTo>
                      <a:pt x="0" y="2974"/>
                    </a:lnTo>
                    <a:close/>
                  </a:path>
                </a:pathLst>
              </a:custGeom>
              <a:solidFill>
                <a:srgbClr val="00549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8" name="Text Box 10"/>
              <p:cNvSpPr txBox="1">
                <a:spLocks noChangeArrowheads="1"/>
              </p:cNvSpPr>
              <p:nvPr/>
            </p:nvSpPr>
            <p:spPr bwMode="auto">
              <a:xfrm>
                <a:off x="-279" y="-2259"/>
                <a:ext cx="14703" cy="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R="50165">
                  <a:lnSpc>
                    <a:spcPts val="6520"/>
                  </a:lnSpc>
                  <a:spcBef>
                    <a:spcPts val="1620"/>
                  </a:spcBef>
                </a:pPr>
                <a:r>
                  <a:rPr lang="en-US" sz="6500" b="1" spc="95" dirty="0">
                    <a:solidFill>
                      <a:srgbClr val="FFFFFF"/>
                    </a:solidFill>
                    <a:latin typeface="Garamond" charset="0"/>
                    <a:ea typeface="Calibri" charset="0"/>
                    <a:cs typeface="Times New Roman" charset="0"/>
                  </a:rPr>
                  <a:t>R</a:t>
                </a:r>
                <a:r>
                  <a:rPr lang="en-US" sz="6500" b="1" spc="160" dirty="0">
                    <a:solidFill>
                      <a:srgbClr val="FFFFFF"/>
                    </a:solidFill>
                    <a:latin typeface="Garamond" charset="0"/>
                    <a:ea typeface="Calibri" charset="0"/>
                    <a:cs typeface="Times New Roman" charset="0"/>
                  </a:rPr>
                  <a:t>edis</a:t>
                </a:r>
                <a:r>
                  <a:rPr lang="en-US" sz="6500" b="1" spc="155" dirty="0">
                    <a:solidFill>
                      <a:srgbClr val="FFFFFF"/>
                    </a:solidFill>
                    <a:latin typeface="Garamond" charset="0"/>
                    <a:ea typeface="Calibri" charset="0"/>
                    <a:cs typeface="Times New Roman" charset="0"/>
                  </a:rPr>
                  <a:t>t</a:t>
                </a:r>
                <a:r>
                  <a:rPr lang="en-US" sz="6500" b="1" spc="160" dirty="0">
                    <a:solidFill>
                      <a:srgbClr val="FFFFFF"/>
                    </a:solidFill>
                    <a:latin typeface="Garamond" charset="0"/>
                    <a:ea typeface="Calibri" charset="0"/>
                    <a:cs typeface="Times New Roman" charset="0"/>
                  </a:rPr>
                  <a:t>rictin</a:t>
                </a:r>
                <a:r>
                  <a:rPr lang="en-US" sz="6500" b="1" spc="150" dirty="0">
                    <a:solidFill>
                      <a:srgbClr val="FFFFFF"/>
                    </a:solidFill>
                    <a:latin typeface="Garamond" charset="0"/>
                    <a:ea typeface="Calibri" charset="0"/>
                    <a:cs typeface="Times New Roman" charset="0"/>
                  </a:rPr>
                  <a:t>g</a:t>
                </a:r>
                <a:r>
                  <a:rPr lang="en-US" sz="6500" dirty="0">
                    <a:solidFill>
                      <a:srgbClr val="FFFFFF"/>
                    </a:solidFill>
                    <a:latin typeface="Garamond" charset="0"/>
                    <a:ea typeface="Calibri" charset="0"/>
                    <a:cs typeface="Times New Roman" charset="0"/>
                  </a:rPr>
                  <a:t>:</a:t>
                </a:r>
                <a:endParaRPr lang="en-US" sz="1100" dirty="0">
                  <a:latin typeface="Calibri" charset="0"/>
                  <a:ea typeface="Calibri" charset="0"/>
                  <a:cs typeface="Times New Roman" charset="0"/>
                </a:endParaRPr>
              </a:p>
              <a:p>
                <a:pPr marR="36195">
                  <a:lnSpc>
                    <a:spcPts val="4270"/>
                  </a:lnSpc>
                </a:pPr>
                <a:r>
                  <a:rPr lang="en-US" sz="4500" spc="155" dirty="0">
                    <a:solidFill>
                      <a:srgbClr val="FFFFFF"/>
                    </a:solidFill>
                    <a:latin typeface="Garamond" charset="0"/>
                    <a:ea typeface="Calibri" charset="0"/>
                    <a:cs typeface="Times New Roman" charset="0"/>
                  </a:rPr>
                  <a:t>W</a:t>
                </a:r>
                <a:r>
                  <a:rPr lang="en-US" sz="4500" spc="25" dirty="0">
                    <a:solidFill>
                      <a:srgbClr val="FFFFFF"/>
                    </a:solidFill>
                    <a:latin typeface="Garamond" charset="0"/>
                    <a:ea typeface="Calibri" charset="0"/>
                    <a:cs typeface="Times New Roman" charset="0"/>
                  </a:rPr>
                  <a:t>h</a:t>
                </a:r>
                <a:r>
                  <a:rPr lang="en-US" sz="4500" dirty="0">
                    <a:solidFill>
                      <a:srgbClr val="FFFFFF"/>
                    </a:solidFill>
                    <a:latin typeface="Garamond" charset="0"/>
                    <a:ea typeface="Calibri" charset="0"/>
                    <a:cs typeface="Times New Roman" charset="0"/>
                  </a:rPr>
                  <a:t>y</a:t>
                </a:r>
                <a:r>
                  <a:rPr lang="en-US" sz="4500" spc="150" dirty="0">
                    <a:solidFill>
                      <a:srgbClr val="FFFFFF"/>
                    </a:solidFill>
                    <a:latin typeface="Garamond" charset="0"/>
                    <a:ea typeface="Calibri" charset="0"/>
                    <a:cs typeface="Times New Roman" charset="0"/>
                  </a:rPr>
                  <a:t> </a:t>
                </a:r>
                <a:r>
                  <a:rPr lang="en-US" sz="4500" spc="110" dirty="0">
                    <a:solidFill>
                      <a:srgbClr val="FFFFFF"/>
                    </a:solidFill>
                    <a:latin typeface="Garamond" charset="0"/>
                    <a:ea typeface="Calibri" charset="0"/>
                    <a:cs typeface="Times New Roman" charset="0"/>
                  </a:rPr>
                  <a:t>i</a:t>
                </a:r>
                <a:r>
                  <a:rPr lang="en-US" sz="4500" dirty="0">
                    <a:solidFill>
                      <a:srgbClr val="FFFFFF"/>
                    </a:solidFill>
                    <a:latin typeface="Garamond" charset="0"/>
                    <a:ea typeface="Calibri" charset="0"/>
                    <a:cs typeface="Times New Roman" charset="0"/>
                  </a:rPr>
                  <a:t>t</a:t>
                </a:r>
                <a:r>
                  <a:rPr lang="en-US" sz="4500" spc="155" dirty="0">
                    <a:solidFill>
                      <a:srgbClr val="FFFFFF"/>
                    </a:solidFill>
                    <a:latin typeface="Garamond" charset="0"/>
                    <a:ea typeface="Calibri" charset="0"/>
                    <a:cs typeface="Times New Roman" charset="0"/>
                  </a:rPr>
                  <a:t> </a:t>
                </a:r>
                <a:r>
                  <a:rPr lang="en-US" sz="4500" spc="110" dirty="0">
                    <a:solidFill>
                      <a:srgbClr val="FFFFFF"/>
                    </a:solidFill>
                    <a:latin typeface="Garamond" charset="0"/>
                    <a:ea typeface="Calibri" charset="0"/>
                    <a:cs typeface="Times New Roman" charset="0"/>
                  </a:rPr>
                  <a:t>matters</a:t>
                </a:r>
                <a:endParaRPr lang="en-US" sz="1100" dirty="0">
                  <a:latin typeface="Calibri" charset="0"/>
                  <a:ea typeface="Calibri" charset="0"/>
                  <a:cs typeface="Times New Roman" charset="0"/>
                </a:endParaRPr>
              </a:p>
            </p:txBody>
          </p:sp>
        </p:grpSp>
      </p:grpSp>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6777" y="779234"/>
            <a:ext cx="5657815" cy="3669030"/>
          </a:xfrm>
          <a:prstGeom prst="rect">
            <a:avLst/>
          </a:prstGeom>
          <a:noFill/>
          <a:ln>
            <a:noFill/>
          </a:ln>
        </p:spPr>
      </p:pic>
      <p:pic>
        <p:nvPicPr>
          <p:cNvPr id="17" name="Picture 1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71704" y="4448264"/>
            <a:ext cx="1232888" cy="193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7"/>
          <p:cNvGrpSpPr>
            <a:grpSpLocks/>
          </p:cNvGrpSpPr>
          <p:nvPr/>
        </p:nvGrpSpPr>
        <p:grpSpPr bwMode="auto">
          <a:xfrm>
            <a:off x="614216" y="438613"/>
            <a:ext cx="920945" cy="617252"/>
            <a:chOff x="1266" y="-107"/>
            <a:chExt cx="2147" cy="1439"/>
          </a:xfrm>
        </p:grpSpPr>
        <p:pic>
          <p:nvPicPr>
            <p:cNvPr id="19"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6" y="-87"/>
              <a:ext cx="2147" cy="1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3"/>
            <p:cNvSpPr txBox="1">
              <a:spLocks noChangeArrowheads="1"/>
            </p:cNvSpPr>
            <p:nvPr/>
          </p:nvSpPr>
          <p:spPr bwMode="auto">
            <a:xfrm>
              <a:off x="3039" y="-107"/>
              <a:ext cx="10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255"/>
                </a:lnSpc>
              </a:pPr>
              <a:r>
                <a:rPr lang="en-US" sz="1250">
                  <a:solidFill>
                    <a:srgbClr val="005596"/>
                  </a:solidFill>
                  <a:latin typeface="Myriad Pro" charset="0"/>
                  <a:ea typeface="Calibri" charset="0"/>
                  <a:cs typeface="Times New Roman" charset="0"/>
                </a:rPr>
                <a:t>®</a:t>
              </a:r>
              <a:endParaRPr lang="en-US" sz="1100">
                <a:latin typeface="Calibri" charset="0"/>
                <a:ea typeface="Calibri" charset="0"/>
                <a:cs typeface="Times New Roman" charset="0"/>
              </a:endParaRPr>
            </a:p>
          </p:txBody>
        </p:sp>
      </p:grpSp>
    </p:spTree>
    <p:extLst>
      <p:ext uri="{BB962C8B-B14F-4D97-AF65-F5344CB8AC3E}">
        <p14:creationId xmlns:p14="http://schemas.microsoft.com/office/powerpoint/2010/main" val="4063033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368" y="302582"/>
            <a:ext cx="10723035" cy="2065061"/>
          </a:xfrm>
        </p:spPr>
        <p:txBody>
          <a:bodyPr/>
          <a:lstStyle/>
          <a:p>
            <a:r>
              <a:rPr lang="en-US" dirty="0"/>
              <a:t>Census </a:t>
            </a:r>
            <a:br>
              <a:rPr lang="en-US" dirty="0"/>
            </a:br>
            <a:r>
              <a:rPr lang="en-US" dirty="0"/>
              <a:t>Total </a:t>
            </a:r>
            <a:br>
              <a:rPr lang="en-US" dirty="0"/>
            </a:br>
            <a:r>
              <a:rPr lang="en-US" dirty="0"/>
              <a:t>Cost</a:t>
            </a:r>
          </a:p>
        </p:txBody>
      </p:sp>
      <p:graphicFrame>
        <p:nvGraphicFramePr>
          <p:cNvPr id="11" name="Chart 10"/>
          <p:cNvGraphicFramePr>
            <a:graphicFrameLocks/>
          </p:cNvGraphicFramePr>
          <p:nvPr>
            <p:extLst>
              <p:ext uri="{D42A27DB-BD31-4B8C-83A1-F6EECF244321}">
                <p14:modId xmlns:p14="http://schemas.microsoft.com/office/powerpoint/2010/main" val="3048255530"/>
              </p:ext>
            </p:extLst>
          </p:nvPr>
        </p:nvGraphicFramePr>
        <p:xfrm>
          <a:off x="2813957" y="497419"/>
          <a:ext cx="9040284" cy="5177367"/>
        </p:xfrm>
        <a:graphic>
          <a:graphicData uri="http://schemas.openxmlformats.org/drawingml/2006/chart">
            <c:chart xmlns:c="http://schemas.openxmlformats.org/drawingml/2006/chart" xmlns:r="http://schemas.openxmlformats.org/officeDocument/2006/relationships" r:id="rId3"/>
          </a:graphicData>
        </a:graphic>
      </p:graphicFrame>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4986" y="4736496"/>
            <a:ext cx="9479646" cy="1589973"/>
          </a:xfrm>
          <a:prstGeom prst="rect">
            <a:avLst/>
          </a:prstGeom>
        </p:spPr>
      </p:pic>
    </p:spTree>
    <p:extLst>
      <p:ext uri="{BB962C8B-B14F-4D97-AF65-F5344CB8AC3E}">
        <p14:creationId xmlns:p14="http://schemas.microsoft.com/office/powerpoint/2010/main" val="39333221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6849" y="171450"/>
            <a:ext cx="9000554" cy="6115050"/>
          </a:xfrm>
        </p:spPr>
      </p:pic>
    </p:spTree>
    <p:extLst>
      <p:ext uri="{BB962C8B-B14F-4D97-AF65-F5344CB8AC3E}">
        <p14:creationId xmlns:p14="http://schemas.microsoft.com/office/powerpoint/2010/main" val="769443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LWVUS Position</a:t>
            </a:r>
          </a:p>
        </p:txBody>
      </p:sp>
      <p:sp>
        <p:nvSpPr>
          <p:cNvPr id="3" name="Content Placeholder 2"/>
          <p:cNvSpPr>
            <a:spLocks noGrp="1"/>
          </p:cNvSpPr>
          <p:nvPr>
            <p:ph idx="1"/>
          </p:nvPr>
        </p:nvSpPr>
        <p:spPr/>
        <p:txBody>
          <a:bodyPr>
            <a:normAutofit/>
          </a:bodyPr>
          <a:lstStyle/>
          <a:p>
            <a:pPr>
              <a:lnSpc>
                <a:spcPct val="120000"/>
              </a:lnSpc>
              <a:spcAft>
                <a:spcPts val="600"/>
              </a:spcAft>
            </a:pPr>
            <a:r>
              <a:rPr lang="en-US" dirty="0"/>
              <a:t>Promote </a:t>
            </a:r>
            <a:r>
              <a:rPr lang="en-US" b="1" dirty="0"/>
              <a:t>fair and effective </a:t>
            </a:r>
            <a:r>
              <a:rPr lang="en-US" dirty="0"/>
              <a:t>representation at all levels of government</a:t>
            </a:r>
          </a:p>
          <a:p>
            <a:pPr>
              <a:lnSpc>
                <a:spcPct val="120000"/>
              </a:lnSpc>
              <a:spcAft>
                <a:spcPts val="600"/>
              </a:spcAft>
            </a:pPr>
            <a:r>
              <a:rPr lang="en-US" dirty="0"/>
              <a:t>Maximum opportunity for </a:t>
            </a:r>
            <a:r>
              <a:rPr lang="en-US" b="1" dirty="0"/>
              <a:t>public participation.</a:t>
            </a:r>
          </a:p>
          <a:p>
            <a:r>
              <a:rPr lang="en-US" b="1" dirty="0"/>
              <a:t>Reject</a:t>
            </a:r>
            <a:r>
              <a:rPr lang="en-US" dirty="0"/>
              <a:t>:</a:t>
            </a:r>
          </a:p>
          <a:p>
            <a:pPr lvl="1"/>
            <a:r>
              <a:rPr lang="en-US" dirty="0"/>
              <a:t>Protection of incumbents</a:t>
            </a:r>
          </a:p>
          <a:p>
            <a:pPr lvl="1"/>
            <a:r>
              <a:rPr lang="en-US" dirty="0"/>
              <a:t>Preferential treatment for political parties</a:t>
            </a:r>
            <a:endParaRPr lang="en-US" b="1" dirty="0"/>
          </a:p>
        </p:txBody>
      </p:sp>
    </p:spTree>
    <p:extLst>
      <p:ext uri="{BB962C8B-B14F-4D97-AF65-F5344CB8AC3E}">
        <p14:creationId xmlns:p14="http://schemas.microsoft.com/office/powerpoint/2010/main" val="15216250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Therefore</a:t>
            </a:r>
            <a:r>
              <a:rPr lang="is-IS" dirty="0"/>
              <a:t>…</a:t>
            </a:r>
            <a:endParaRPr lang="en-US" dirty="0"/>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sz="2800" dirty="0"/>
              <a:t>Congressional districts and government legislative bodies should be </a:t>
            </a:r>
            <a:r>
              <a:rPr lang="en-US" sz="2800" b="1" dirty="0"/>
              <a:t>apportioned substantially on population (“one person, one vote”)</a:t>
            </a:r>
            <a:r>
              <a:rPr lang="en-US" sz="2800" dirty="0"/>
              <a:t>; </a:t>
            </a:r>
          </a:p>
          <a:p>
            <a:pPr marL="457200" indent="-457200">
              <a:buFont typeface="+mj-lt"/>
              <a:buAutoNum type="arabicPeriod"/>
            </a:pPr>
            <a:r>
              <a:rPr lang="en-US" sz="2800" dirty="0"/>
              <a:t>Redistricting should </a:t>
            </a:r>
            <a:r>
              <a:rPr lang="en-US" sz="2800" b="1" dirty="0"/>
              <a:t>not</a:t>
            </a:r>
            <a:r>
              <a:rPr lang="en-US" sz="2800" dirty="0"/>
              <a:t> </a:t>
            </a:r>
            <a:r>
              <a:rPr lang="en-US" sz="2800" b="1" dirty="0"/>
              <a:t>dilute the effective representation </a:t>
            </a:r>
            <a:r>
              <a:rPr lang="en-US" sz="2800" dirty="0"/>
              <a:t>of minority citizens; and </a:t>
            </a:r>
          </a:p>
          <a:p>
            <a:pPr marL="457200" indent="-457200">
              <a:buFont typeface="+mj-lt"/>
              <a:buAutoNum type="arabicPeriod"/>
            </a:pPr>
            <a:r>
              <a:rPr lang="en-US" sz="2800" dirty="0"/>
              <a:t>Efforts that attempt or result in partisan </a:t>
            </a:r>
            <a:r>
              <a:rPr lang="en-US" sz="2800" b="1" dirty="0"/>
              <a:t>gerrymandering should be opposed</a:t>
            </a:r>
            <a:r>
              <a:rPr lang="en-US" sz="2800" dirty="0"/>
              <a:t>.</a:t>
            </a:r>
          </a:p>
        </p:txBody>
      </p:sp>
    </p:spTree>
    <p:extLst>
      <p:ext uri="{BB962C8B-B14F-4D97-AF65-F5344CB8AC3E}">
        <p14:creationId xmlns:p14="http://schemas.microsoft.com/office/powerpoint/2010/main" val="21148888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LWVWA Positions</a:t>
            </a:r>
          </a:p>
        </p:txBody>
      </p:sp>
      <p:sp>
        <p:nvSpPr>
          <p:cNvPr id="3" name="Content Placeholder 2"/>
          <p:cNvSpPr>
            <a:spLocks noGrp="1"/>
          </p:cNvSpPr>
          <p:nvPr>
            <p:ph idx="1"/>
          </p:nvPr>
        </p:nvSpPr>
        <p:spPr>
          <a:xfrm>
            <a:off x="2073275" y="1600201"/>
            <a:ext cx="8042276" cy="4896048"/>
          </a:xfrm>
        </p:spPr>
        <p:txBody>
          <a:bodyPr>
            <a:normAutofit/>
          </a:bodyPr>
          <a:lstStyle/>
          <a:p>
            <a:r>
              <a:rPr lang="en-US" dirty="0"/>
              <a:t>RR-1: convenient, contiguous and fair representation </a:t>
            </a:r>
          </a:p>
          <a:p>
            <a:r>
              <a:rPr lang="en-US" dirty="0"/>
              <a:t>RR-2: Independent funded agency</a:t>
            </a:r>
          </a:p>
          <a:p>
            <a:r>
              <a:rPr lang="en-US" dirty="0"/>
              <a:t>RR-3: Automatic, compulsory, periodic - include authority, enforcement powers, time schedule and funding. </a:t>
            </a:r>
          </a:p>
          <a:p>
            <a:r>
              <a:rPr lang="en-US" dirty="0"/>
              <a:t>RR-4: Court reviewable and enforceable </a:t>
            </a:r>
          </a:p>
          <a:p>
            <a:r>
              <a:rPr lang="en-US" dirty="0"/>
              <a:t>RR-5: After the census, time limits or court action</a:t>
            </a:r>
          </a:p>
        </p:txBody>
      </p:sp>
    </p:spTree>
    <p:extLst>
      <p:ext uri="{BB962C8B-B14F-4D97-AF65-F5344CB8AC3E}">
        <p14:creationId xmlns:p14="http://schemas.microsoft.com/office/powerpoint/2010/main" val="19342537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6958" y="-264754"/>
            <a:ext cx="9829800" cy="1073524"/>
          </a:xfrm>
        </p:spPr>
        <p:txBody>
          <a:bodyPr/>
          <a:lstStyle/>
          <a:p>
            <a:r>
              <a:rPr lang="en-US" sz="3600"/>
              <a:t>Congressional District Competitiveness</a:t>
            </a:r>
          </a:p>
        </p:txBody>
      </p:sp>
      <p:sp>
        <p:nvSpPr>
          <p:cNvPr id="10" name="Rectangle 9"/>
          <p:cNvSpPr/>
          <p:nvPr/>
        </p:nvSpPr>
        <p:spPr>
          <a:xfrm>
            <a:off x="1663699" y="5372100"/>
            <a:ext cx="8623300" cy="13335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663702" y="4743601"/>
            <a:ext cx="8623299" cy="622484"/>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663701" y="4162926"/>
            <a:ext cx="8629315" cy="580674"/>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663700" y="2947737"/>
            <a:ext cx="8623301" cy="1209174"/>
          </a:xfrm>
          <a:prstGeom prst="rect">
            <a:avLst/>
          </a:prstGeom>
          <a:solidFill>
            <a:srgbClr val="FF0000">
              <a:alpha val="1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1663700" y="1003082"/>
            <a:ext cx="8623301" cy="1938643"/>
          </a:xfrm>
          <a:prstGeom prst="rect">
            <a:avLst/>
          </a:prstGeom>
          <a:solidFill>
            <a:srgbClr val="FF0000">
              <a:alpha val="3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a:stretch>
            <a:fillRect/>
          </a:stretch>
        </p:blipFill>
        <p:spPr>
          <a:xfrm>
            <a:off x="1468517" y="958516"/>
            <a:ext cx="8953500" cy="5753100"/>
          </a:xfrm>
          <a:prstGeom prst="rect">
            <a:avLst/>
          </a:prstGeom>
        </p:spPr>
      </p:pic>
    </p:spTree>
    <p:extLst>
      <p:ext uri="{BB962C8B-B14F-4D97-AF65-F5344CB8AC3E}">
        <p14:creationId xmlns:p14="http://schemas.microsoft.com/office/powerpoint/2010/main" val="9278004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897" y="132622"/>
            <a:ext cx="10723035" cy="1297619"/>
          </a:xfrm>
        </p:spPr>
        <p:txBody>
          <a:bodyPr/>
          <a:lstStyle/>
          <a:p>
            <a:r>
              <a:rPr lang="en-US" dirty="0"/>
              <a:t>City of Yakima </a:t>
            </a:r>
            <a:br>
              <a:rPr lang="en-US" dirty="0"/>
            </a:br>
            <a:r>
              <a:rPr lang="en-US" sz="3600" dirty="0"/>
              <a:t>Population – % White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03644" y="1584434"/>
            <a:ext cx="6781543" cy="4343400"/>
          </a:xfrm>
          <a:ln w="57150">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124" y="6067739"/>
            <a:ext cx="9144000" cy="528277"/>
          </a:xfrm>
          <a:prstGeom prst="rect">
            <a:avLst/>
          </a:prstGeom>
          <a:ln>
            <a:solidFill>
              <a:schemeClr val="tx1"/>
            </a:solidFill>
          </a:ln>
        </p:spPr>
      </p:pic>
    </p:spTree>
    <p:extLst>
      <p:ext uri="{BB962C8B-B14F-4D97-AF65-F5344CB8AC3E}">
        <p14:creationId xmlns:p14="http://schemas.microsoft.com/office/powerpoint/2010/main" val="20943124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4862" y="3"/>
            <a:ext cx="8042276" cy="1102659"/>
          </a:xfrm>
        </p:spPr>
        <p:txBody>
          <a:bodyPr/>
          <a:lstStyle/>
          <a:p>
            <a:r>
              <a:rPr lang="en-US" dirty="0"/>
              <a:t>City of Yakima</a:t>
            </a:r>
          </a:p>
        </p:txBody>
      </p:sp>
      <p:sp>
        <p:nvSpPr>
          <p:cNvPr id="3" name="Content Placeholder 2"/>
          <p:cNvSpPr>
            <a:spLocks noGrp="1"/>
          </p:cNvSpPr>
          <p:nvPr>
            <p:ph idx="1"/>
          </p:nvPr>
        </p:nvSpPr>
        <p:spPr>
          <a:xfrm>
            <a:off x="1979145" y="1371601"/>
            <a:ext cx="8042276" cy="4343400"/>
          </a:xfrm>
        </p:spPr>
        <p:txBody>
          <a:bodyPr>
            <a:normAutofit/>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164" y="1371601"/>
            <a:ext cx="7841974" cy="5128444"/>
          </a:xfrm>
          <a:prstGeom prst="rect">
            <a:avLst/>
          </a:prstGeom>
          <a:ln>
            <a:solidFill>
              <a:schemeClr val="tx1"/>
            </a:solidFill>
          </a:ln>
        </p:spPr>
      </p:pic>
    </p:spTree>
    <p:extLst>
      <p:ext uri="{BB962C8B-B14F-4D97-AF65-F5344CB8AC3E}">
        <p14:creationId xmlns:p14="http://schemas.microsoft.com/office/powerpoint/2010/main" val="3069230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7 ACS hispanic pop census tra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624" y="-941003"/>
            <a:ext cx="10233021" cy="7799003"/>
          </a:xfrm>
          <a:prstGeom prst="rect">
            <a:avLst/>
          </a:prstGeom>
        </p:spPr>
      </p:pic>
      <p:pic>
        <p:nvPicPr>
          <p:cNvPr id="4" name="Content Placeholder 3" descr="2017 ACS hispanic pop census tract.png"/>
          <p:cNvPicPr>
            <a:picLocks noGrp="1" noChangeAspect="1"/>
          </p:cNvPicPr>
          <p:nvPr>
            <p:ph idx="1"/>
          </p:nvPr>
        </p:nvPicPr>
        <p:blipFill rotWithShape="1">
          <a:blip r:embed="rId3">
            <a:extLst>
              <a:ext uri="{28A0092B-C50C-407E-A947-70E740481C1C}">
                <a14:useLocalDpi xmlns:a14="http://schemas.microsoft.com/office/drawing/2010/main" val="0"/>
              </a:ext>
            </a:extLst>
          </a:blip>
          <a:srcRect l="81182" t="69648" r="-15721" b="-9889"/>
          <a:stretch/>
        </p:blipFill>
        <p:spPr>
          <a:xfrm>
            <a:off x="8794276" y="4162421"/>
            <a:ext cx="3747453" cy="3327586"/>
          </a:xfrm>
        </p:spPr>
      </p:pic>
      <p:sp>
        <p:nvSpPr>
          <p:cNvPr id="2" name="Title 1"/>
          <p:cNvSpPr>
            <a:spLocks noGrp="1"/>
          </p:cNvSpPr>
          <p:nvPr>
            <p:ph type="title"/>
          </p:nvPr>
        </p:nvSpPr>
        <p:spPr>
          <a:xfrm>
            <a:off x="1853249" y="-393587"/>
            <a:ext cx="8666295" cy="1336956"/>
          </a:xfrm>
          <a:solidFill>
            <a:schemeClr val="bg1"/>
          </a:solidFill>
        </p:spPr>
        <p:txBody>
          <a:bodyPr/>
          <a:lstStyle/>
          <a:p>
            <a:r>
              <a:rPr lang="en-US" dirty="0"/>
              <a:t>WA Hispanic Population 2017</a:t>
            </a:r>
          </a:p>
        </p:txBody>
      </p:sp>
    </p:spTree>
    <p:extLst>
      <p:ext uri="{BB962C8B-B14F-4D97-AF65-F5344CB8AC3E}">
        <p14:creationId xmlns:p14="http://schemas.microsoft.com/office/powerpoint/2010/main" val="36555450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277" y="107576"/>
            <a:ext cx="8467725" cy="768724"/>
          </a:xfrm>
        </p:spPr>
        <p:txBody>
          <a:bodyPr/>
          <a:lstStyle/>
          <a:p>
            <a:r>
              <a:rPr lang="en-US"/>
              <a:t>Proportional Representation</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25800" y="3221933"/>
            <a:ext cx="5967412" cy="3356669"/>
          </a:xfrm>
          <a:ln w="38100">
            <a:solidFill>
              <a:schemeClr val="tx1"/>
            </a:solidFill>
          </a:ln>
        </p:spPr>
      </p:pic>
      <p:sp>
        <p:nvSpPr>
          <p:cNvPr id="4" name="TextBox 3"/>
          <p:cNvSpPr txBox="1"/>
          <p:nvPr/>
        </p:nvSpPr>
        <p:spPr>
          <a:xfrm>
            <a:off x="4177539" y="2667003"/>
            <a:ext cx="4147674" cy="461665"/>
          </a:xfrm>
          <a:prstGeom prst="rect">
            <a:avLst/>
          </a:prstGeom>
          <a:noFill/>
        </p:spPr>
        <p:txBody>
          <a:bodyPr wrap="none" rtlCol="0">
            <a:spAutoFit/>
          </a:bodyPr>
          <a:lstStyle/>
          <a:p>
            <a:r>
              <a:rPr lang="en-US" sz="2400" b="1" dirty="0"/>
              <a:t>The Knesset </a:t>
            </a:r>
            <a:r>
              <a:rPr lang="en-US" sz="2400" b="1"/>
              <a:t>in Jerusalem </a:t>
            </a:r>
            <a:endParaRPr lang="en-US" sz="2400" b="1" dirty="0"/>
          </a:p>
        </p:txBody>
      </p:sp>
      <p:sp>
        <p:nvSpPr>
          <p:cNvPr id="6" name="TextBox 5"/>
          <p:cNvSpPr txBox="1"/>
          <p:nvPr/>
        </p:nvSpPr>
        <p:spPr>
          <a:xfrm>
            <a:off x="3200814" y="1171488"/>
            <a:ext cx="5790372" cy="1200329"/>
          </a:xfrm>
          <a:prstGeom prst="rect">
            <a:avLst/>
          </a:prstGeom>
          <a:noFill/>
        </p:spPr>
        <p:txBody>
          <a:bodyPr wrap="square" rtlCol="0">
            <a:spAutoFit/>
          </a:bodyPr>
          <a:lstStyle/>
          <a:p>
            <a:r>
              <a:rPr lang="en-US" sz="2400" i="1"/>
              <a:t>an electoral system in which parties gain seats in proportion to the number of votes cast for them.</a:t>
            </a:r>
          </a:p>
        </p:txBody>
      </p:sp>
    </p:spTree>
    <p:extLst>
      <p:ext uri="{BB962C8B-B14F-4D97-AF65-F5344CB8AC3E}">
        <p14:creationId xmlns:p14="http://schemas.microsoft.com/office/powerpoint/2010/main" val="29854005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275" y="161367"/>
            <a:ext cx="8042276" cy="954741"/>
          </a:xfrm>
        </p:spPr>
        <p:txBody>
          <a:bodyPr/>
          <a:lstStyle/>
          <a:p>
            <a:r>
              <a:rPr lang="en-US" dirty="0"/>
              <a:t>Rank Choice Voting</a:t>
            </a:r>
          </a:p>
        </p:txBody>
      </p:sp>
      <p:sp>
        <p:nvSpPr>
          <p:cNvPr id="3" name="Content Placeholder 2"/>
          <p:cNvSpPr>
            <a:spLocks noGrp="1"/>
          </p:cNvSpPr>
          <p:nvPr>
            <p:ph idx="1"/>
          </p:nvPr>
        </p:nvSpPr>
        <p:spPr>
          <a:xfrm>
            <a:off x="2073275" y="1600201"/>
            <a:ext cx="8231654" cy="5042646"/>
          </a:xfrm>
        </p:spPr>
        <p:txBody>
          <a:bodyPr>
            <a:normAutofit fontScale="92500" lnSpcReduction="10000"/>
          </a:bodyPr>
          <a:lstStyle/>
          <a:p>
            <a:r>
              <a:rPr lang="en-US" dirty="0"/>
              <a:t>Also known as “ Instant Run-off Voting”</a:t>
            </a:r>
          </a:p>
          <a:p>
            <a:r>
              <a:rPr lang="en-US" dirty="0"/>
              <a:t>Voters can rank as many candidates as they want in order of choice.</a:t>
            </a:r>
          </a:p>
          <a:p>
            <a:r>
              <a:rPr lang="en-US" dirty="0"/>
              <a:t>Benefits:</a:t>
            </a:r>
          </a:p>
          <a:p>
            <a:pPr lvl="1"/>
            <a:r>
              <a:rPr lang="en-US" dirty="0"/>
              <a:t>Promotes Majority Support</a:t>
            </a:r>
          </a:p>
          <a:p>
            <a:pPr lvl="1"/>
            <a:r>
              <a:rPr lang="en-US" dirty="0"/>
              <a:t>Discourages Negative Campaigning</a:t>
            </a:r>
          </a:p>
          <a:p>
            <a:pPr lvl="1"/>
            <a:r>
              <a:rPr lang="en-US" dirty="0"/>
              <a:t>Provides More Choice for Voters</a:t>
            </a:r>
          </a:p>
          <a:p>
            <a:pPr lvl="1"/>
            <a:r>
              <a:rPr lang="en-US" dirty="0"/>
              <a:t>Minimizes Strategic Voting</a:t>
            </a:r>
          </a:p>
          <a:p>
            <a:pPr lvl="1"/>
            <a:r>
              <a:rPr lang="en-US" dirty="0"/>
              <a:t>Mitigates Impact of Money in Politics</a:t>
            </a:r>
          </a:p>
          <a:p>
            <a:pPr lvl="1"/>
            <a:r>
              <a:rPr lang="en-US" dirty="0"/>
              <a:t>Saves Money When Replacing Primaries or Runoffs</a:t>
            </a:r>
          </a:p>
          <a:p>
            <a:pPr lvl="1"/>
            <a:r>
              <a:rPr lang="en-US" dirty="0"/>
              <a:t>Promotes Reflective Representation</a:t>
            </a:r>
          </a:p>
          <a:p>
            <a:r>
              <a:rPr lang="en-US" dirty="0"/>
              <a:t>Maine is implementing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1390" y="1277471"/>
            <a:ext cx="8173637" cy="5365376"/>
          </a:xfrm>
          <a:prstGeom prst="rect">
            <a:avLst/>
          </a:prstGeom>
        </p:spPr>
      </p:pic>
    </p:spTree>
    <p:extLst>
      <p:ext uri="{BB962C8B-B14F-4D97-AF65-F5344CB8AC3E}">
        <p14:creationId xmlns:p14="http://schemas.microsoft.com/office/powerpoint/2010/main" val="7084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368" y="302582"/>
            <a:ext cx="6774079" cy="1297619"/>
          </a:xfrm>
        </p:spPr>
        <p:txBody>
          <a:bodyPr/>
          <a:lstStyle/>
          <a:p>
            <a:r>
              <a:rPr lang="en-US" dirty="0"/>
              <a:t>Hard to Count: </a:t>
            </a:r>
            <a:br>
              <a:rPr lang="en-US" dirty="0"/>
            </a:br>
            <a:r>
              <a:rPr lang="en-US" dirty="0">
                <a:solidFill>
                  <a:schemeClr val="accent2">
                    <a:lumMod val="75000"/>
                  </a:schemeClr>
                </a:solidFill>
              </a:rPr>
              <a:t>Washington</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50836" y="1470258"/>
            <a:ext cx="7243518" cy="4629679"/>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317" y="4262121"/>
            <a:ext cx="3481818" cy="1494554"/>
          </a:xfrm>
          <a:prstGeom prst="rect">
            <a:avLst/>
          </a:prstGeom>
          <a:ln>
            <a:solidFill>
              <a:schemeClr val="tx1"/>
            </a:solidFill>
          </a:ln>
        </p:spPr>
      </p:pic>
    </p:spTree>
    <p:extLst>
      <p:ext uri="{BB962C8B-B14F-4D97-AF65-F5344CB8AC3E}">
        <p14:creationId xmlns:p14="http://schemas.microsoft.com/office/powerpoint/2010/main" val="229691671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78074" y="2743202"/>
            <a:ext cx="8042276" cy="3670301"/>
          </a:xfrm>
        </p:spPr>
        <p:txBody>
          <a:bodyPr>
            <a:normAutofit fontScale="92500" lnSpcReduction="10000"/>
          </a:bodyPr>
          <a:lstStyle/>
          <a:p>
            <a:r>
              <a:rPr lang="en-US" dirty="0"/>
              <a:t>Promotes stronger local elections </a:t>
            </a:r>
          </a:p>
          <a:p>
            <a:r>
              <a:rPr lang="en-US" dirty="0"/>
              <a:t>Ensures fair chance to elect leaders of voters choice. </a:t>
            </a:r>
          </a:p>
          <a:p>
            <a:r>
              <a:rPr lang="en-US" dirty="0"/>
              <a:t>Authorizes local governments to change elections where:</a:t>
            </a:r>
          </a:p>
          <a:p>
            <a:pPr lvl="1"/>
            <a:r>
              <a:rPr lang="en-US" dirty="0"/>
              <a:t>large systems &amp; racially polarized voting </a:t>
            </a:r>
          </a:p>
          <a:p>
            <a:pPr lvl="1"/>
            <a:r>
              <a:rPr lang="en-US" dirty="0"/>
              <a:t>excluded communities of color </a:t>
            </a:r>
          </a:p>
          <a:p>
            <a:pPr lvl="1"/>
            <a:r>
              <a:rPr lang="en-US" dirty="0"/>
              <a:t>Ex: District Based Elections</a:t>
            </a:r>
          </a:p>
          <a:p>
            <a:r>
              <a:rPr lang="en-US" dirty="0"/>
              <a:t>Washington is the 2</a:t>
            </a:r>
            <a:r>
              <a:rPr lang="en-US" baseline="30000" dirty="0"/>
              <a:t>nd</a:t>
            </a:r>
            <a:r>
              <a:rPr lang="en-US" dirty="0"/>
              <a:t> state to enact VRA</a:t>
            </a:r>
          </a:p>
          <a:p>
            <a:pPr lvl="1"/>
            <a:r>
              <a:rPr lang="en-US" dirty="0"/>
              <a:t>California.</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3278" y="3"/>
            <a:ext cx="8042275" cy="2427367"/>
          </a:xfrm>
          <a:prstGeom prst="rect">
            <a:avLst/>
          </a:prstGeom>
        </p:spPr>
      </p:pic>
    </p:spTree>
    <p:extLst>
      <p:ext uri="{BB962C8B-B14F-4D97-AF65-F5344CB8AC3E}">
        <p14:creationId xmlns:p14="http://schemas.microsoft.com/office/powerpoint/2010/main" val="1970770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Hard To Count: </a:t>
            </a:r>
            <a:br>
              <a:rPr lang="en-US" dirty="0"/>
            </a:br>
            <a:r>
              <a:rPr lang="en-US" dirty="0">
                <a:solidFill>
                  <a:schemeClr val="accent2">
                    <a:lumMod val="75000"/>
                  </a:schemeClr>
                </a:solidFill>
              </a:rPr>
              <a:t>Puget Sound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18597" y="281375"/>
            <a:ext cx="5186859" cy="6323029"/>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3693" y="4816187"/>
            <a:ext cx="3472307" cy="1490472"/>
          </a:xfrm>
          <a:prstGeom prst="rect">
            <a:avLst/>
          </a:prstGeom>
          <a:ln>
            <a:solidFill>
              <a:schemeClr val="tx1"/>
            </a:solidFill>
          </a:ln>
        </p:spPr>
      </p:pic>
    </p:spTree>
    <p:extLst>
      <p:ext uri="{BB962C8B-B14F-4D97-AF65-F5344CB8AC3E}">
        <p14:creationId xmlns:p14="http://schemas.microsoft.com/office/powerpoint/2010/main" val="1951470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368" y="302582"/>
            <a:ext cx="5064275" cy="1297619"/>
          </a:xfrm>
          <a:noFill/>
        </p:spPr>
        <p:txBody>
          <a:bodyPr/>
          <a:lstStyle/>
          <a:p>
            <a:r>
              <a:rPr lang="en-US" dirty="0"/>
              <a:t>Hard to Count: </a:t>
            </a:r>
            <a:r>
              <a:rPr lang="en-US" dirty="0">
                <a:solidFill>
                  <a:schemeClr val="accent2">
                    <a:lumMod val="75000"/>
                  </a:schemeClr>
                </a:solidFill>
              </a:rPr>
              <a:t>Seattle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00700" y="375900"/>
            <a:ext cx="6237514" cy="6106199"/>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612" y="4391873"/>
            <a:ext cx="4031684" cy="1730582"/>
          </a:xfrm>
          <a:prstGeom prst="rect">
            <a:avLst/>
          </a:prstGeom>
          <a:ln>
            <a:solidFill>
              <a:schemeClr val="tx1"/>
            </a:solidFill>
          </a:ln>
        </p:spPr>
      </p:pic>
    </p:spTree>
    <p:extLst>
      <p:ext uri="{BB962C8B-B14F-4D97-AF65-F5344CB8AC3E}">
        <p14:creationId xmlns:p14="http://schemas.microsoft.com/office/powerpoint/2010/main" val="42477789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Citizenship Question</a:t>
            </a:r>
            <a:br>
              <a:rPr lang="en-US" dirty="0"/>
            </a:br>
            <a:endParaRPr lang="en-US" dirty="0"/>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1428"/>
          <a:stretch/>
        </p:blipFill>
        <p:spPr>
          <a:xfrm>
            <a:off x="1352902" y="1317861"/>
            <a:ext cx="9486196" cy="5138223"/>
          </a:xfrm>
          <a:prstGeom prst="rect">
            <a:avLst/>
          </a:prstGeom>
          <a:effectLst>
            <a:outerShdw blurRad="63500" sx="102000" sy="102000" algn="ctr" rotWithShape="0">
              <a:prstClr val="black">
                <a:alpha val="40000"/>
              </a:prstClr>
            </a:outerShdw>
          </a:effectLst>
        </p:spPr>
      </p:pic>
      <p:sp>
        <p:nvSpPr>
          <p:cNvPr id="4" name="TextBox 3"/>
          <p:cNvSpPr txBox="1"/>
          <p:nvPr/>
        </p:nvSpPr>
        <p:spPr>
          <a:xfrm>
            <a:off x="5809417" y="5325663"/>
            <a:ext cx="4656517" cy="646331"/>
          </a:xfrm>
          <a:prstGeom prst="rect">
            <a:avLst/>
          </a:prstGeom>
          <a:noFill/>
          <a:ln w="57150" cmpd="sng">
            <a:solidFill>
              <a:srgbClr val="3366FF"/>
            </a:solidFill>
          </a:ln>
        </p:spPr>
        <p:txBody>
          <a:bodyPr wrap="square" rtlCol="0">
            <a:spAutoFit/>
          </a:bodyPr>
          <a:lstStyle/>
          <a:p>
            <a:r>
              <a:rPr lang="en-US" dirty="0">
                <a:solidFill>
                  <a:srgbClr val="FF0000"/>
                </a:solidFill>
              </a:rPr>
              <a:t>The survey does not ask whether noncitizens are legally in the country.</a:t>
            </a:r>
          </a:p>
        </p:txBody>
      </p:sp>
      <p:sp>
        <p:nvSpPr>
          <p:cNvPr id="6" name="&quot;No&quot; Symbol 5"/>
          <p:cNvSpPr/>
          <p:nvPr/>
        </p:nvSpPr>
        <p:spPr>
          <a:xfrm>
            <a:off x="3579592" y="1600201"/>
            <a:ext cx="4459649" cy="4258617"/>
          </a:xfrm>
          <a:prstGeom prst="noSmoking">
            <a:avLst/>
          </a:prstGeom>
          <a:solidFill>
            <a:srgbClr val="C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2476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A5C08AEF-FC6C-4872-A5DC-5A5E5FDBF003}"/>
              </a:ext>
            </a:extLst>
          </p:cNvPr>
          <p:cNvSpPr/>
          <p:nvPr/>
        </p:nvSpPr>
        <p:spPr>
          <a:xfrm>
            <a:off x="0" y="4895856"/>
            <a:ext cx="12192000" cy="1276343"/>
          </a:xfrm>
          <a:prstGeom prst="rect">
            <a:avLst/>
          </a:prstGeom>
          <a:solidFill>
            <a:schemeClr val="accent2">
              <a:lumMod val="75000"/>
            </a:schemeClr>
          </a:solidFill>
          <a:ln>
            <a:noFill/>
          </a:ln>
        </p:spPr>
        <p:txBody>
          <a:bodyPr rot="0" vert="horz" wrap="square" lIns="91440" tIns="45720" rIns="91440" bIns="45720" anchor="t" anchorCtr="0" upright="1">
            <a:noAutofit/>
          </a:bodyPr>
          <a:lstStyle/>
          <a:p>
            <a:endParaRPr lang="en-US" dirty="0">
              <a:solidFill>
                <a:schemeClr val="tx1"/>
              </a:solidFill>
            </a:endParaRPr>
          </a:p>
        </p:txBody>
      </p:sp>
      <p:sp>
        <p:nvSpPr>
          <p:cNvPr id="2" name="Title 1"/>
          <p:cNvSpPr>
            <a:spLocks noGrp="1"/>
          </p:cNvSpPr>
          <p:nvPr>
            <p:ph type="title"/>
          </p:nvPr>
        </p:nvSpPr>
        <p:spPr/>
        <p:txBody>
          <a:bodyPr/>
          <a:lstStyle/>
          <a:p>
            <a:r>
              <a:rPr lang="en-US" dirty="0"/>
              <a:t>Question in Court</a:t>
            </a:r>
            <a:br>
              <a:rPr lang="en-US" dirty="0"/>
            </a:b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8051" b="14780"/>
          <a:stretch/>
        </p:blipFill>
        <p:spPr>
          <a:xfrm>
            <a:off x="8641067" y="1420745"/>
            <a:ext cx="3157256" cy="3654567"/>
          </a:xfrm>
          <a:prstGeom prst="rect">
            <a:avLst/>
          </a:prstGeom>
          <a:effectLst>
            <a:outerShdw blurRad="63500" sx="102000" sy="102000" algn="ctr" rotWithShape="0">
              <a:prstClr val="black">
                <a:alpha val="40000"/>
              </a:prstClr>
            </a:outerShdw>
          </a:effectLst>
        </p:spPr>
      </p:pic>
      <p:sp>
        <p:nvSpPr>
          <p:cNvPr id="5" name="TextBox 4"/>
          <p:cNvSpPr txBox="1"/>
          <p:nvPr/>
        </p:nvSpPr>
        <p:spPr>
          <a:xfrm>
            <a:off x="9077331" y="5103140"/>
            <a:ext cx="2378072" cy="861774"/>
          </a:xfrm>
          <a:prstGeom prst="rect">
            <a:avLst/>
          </a:prstGeom>
          <a:noFill/>
        </p:spPr>
        <p:txBody>
          <a:bodyPr wrap="square" rtlCol="0">
            <a:spAutoFit/>
          </a:bodyPr>
          <a:lstStyle/>
          <a:p>
            <a:pPr algn="ctr"/>
            <a:r>
              <a:rPr lang="en-US" sz="1600" b="1" dirty="0">
                <a:solidFill>
                  <a:schemeClr val="bg1"/>
                </a:solidFill>
              </a:rPr>
              <a:t>Department of Commerce Secretary</a:t>
            </a:r>
          </a:p>
          <a:p>
            <a:pPr algn="ctr"/>
            <a:r>
              <a:rPr lang="en-US" sz="1600" b="1" dirty="0">
                <a:solidFill>
                  <a:schemeClr val="bg1"/>
                </a:solidFill>
              </a:rPr>
              <a:t>Wilbur Ross</a:t>
            </a:r>
          </a:p>
        </p:txBody>
      </p:sp>
      <p:sp>
        <p:nvSpPr>
          <p:cNvPr id="13" name="Content Placeholder 2">
            <a:extLst>
              <a:ext uri="{FF2B5EF4-FFF2-40B4-BE49-F238E27FC236}">
                <a16:creationId xmlns="" xmlns:a16="http://schemas.microsoft.com/office/drawing/2014/main" id="{0913759E-5BDE-4668-B771-62D1CB88D5CD}"/>
              </a:ext>
            </a:extLst>
          </p:cNvPr>
          <p:cNvSpPr txBox="1">
            <a:spLocks/>
          </p:cNvSpPr>
          <p:nvPr/>
        </p:nvSpPr>
        <p:spPr>
          <a:xfrm>
            <a:off x="791355" y="1682091"/>
            <a:ext cx="3699002" cy="3089730"/>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Tx/>
              <a:buSzPct val="110000"/>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ClrTx/>
              <a:buSzPct val="110000"/>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ClrTx/>
              <a:buSzPct val="110000"/>
              <a:buFont typeface="Wingdings 2" pitchFamily="18" charset="2"/>
              <a:buChar char=""/>
              <a:defRPr sz="1800" kern="1200">
                <a:solidFill>
                  <a:schemeClr val="tx1"/>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spcBef>
                <a:spcPts val="600"/>
              </a:spcBef>
              <a:buNone/>
            </a:pPr>
            <a:r>
              <a:rPr lang="en-US" b="1" dirty="0"/>
              <a:t>California</a:t>
            </a:r>
            <a:r>
              <a:rPr lang="en-US" dirty="0"/>
              <a:t>: </a:t>
            </a:r>
            <a:br>
              <a:rPr lang="en-US" dirty="0"/>
            </a:br>
            <a:r>
              <a:rPr lang="en-US" sz="1800" dirty="0"/>
              <a:t>California v Ross </a:t>
            </a:r>
            <a:r>
              <a:rPr lang="en-US" dirty="0"/>
              <a:t/>
            </a:r>
            <a:br>
              <a:rPr lang="en-US" dirty="0"/>
            </a:br>
            <a:endParaRPr lang="en-US" sz="1200" dirty="0"/>
          </a:p>
          <a:p>
            <a:pPr marL="12700" indent="0">
              <a:spcBef>
                <a:spcPts val="600"/>
              </a:spcBef>
              <a:buFont typeface="Wingdings 2" pitchFamily="18" charset="2"/>
              <a:buNone/>
            </a:pPr>
            <a:r>
              <a:rPr lang="en-US" b="1" dirty="0"/>
              <a:t>New York</a:t>
            </a:r>
            <a:r>
              <a:rPr lang="en-US" dirty="0"/>
              <a:t>: </a:t>
            </a:r>
            <a:br>
              <a:rPr lang="en-US" dirty="0"/>
            </a:br>
            <a:r>
              <a:rPr lang="en-US" sz="1800" dirty="0"/>
              <a:t>NY vs Dept of Commerce</a:t>
            </a:r>
          </a:p>
          <a:p>
            <a:pPr marL="0" indent="0">
              <a:spcBef>
                <a:spcPts val="600"/>
              </a:spcBef>
              <a:buFont typeface="Wingdings 2" pitchFamily="18" charset="2"/>
              <a:buNone/>
            </a:pPr>
            <a:endParaRPr lang="en-US" sz="1200" b="1" dirty="0"/>
          </a:p>
          <a:p>
            <a:pPr marL="12700" indent="0">
              <a:spcBef>
                <a:spcPts val="600"/>
              </a:spcBef>
              <a:buFont typeface="Wingdings 2" pitchFamily="18" charset="2"/>
              <a:buNone/>
            </a:pPr>
            <a:r>
              <a:rPr lang="en-US" b="1" dirty="0"/>
              <a:t>Maryland</a:t>
            </a:r>
            <a:r>
              <a:rPr lang="en-US" dirty="0"/>
              <a:t>: </a:t>
            </a:r>
            <a:br>
              <a:rPr lang="en-US" dirty="0"/>
            </a:br>
            <a:r>
              <a:rPr lang="en-US" sz="1800" dirty="0" err="1"/>
              <a:t>Kravits</a:t>
            </a:r>
            <a:r>
              <a:rPr lang="en-US" sz="1800" dirty="0"/>
              <a:t> vs Dept of Commerce </a:t>
            </a:r>
            <a:endParaRPr lang="en-US" dirty="0"/>
          </a:p>
          <a:p>
            <a:pPr marL="0" indent="0">
              <a:spcBef>
                <a:spcPts val="600"/>
              </a:spcBef>
              <a:buFont typeface="Wingdings 2" pitchFamily="18" charset="2"/>
              <a:buNone/>
            </a:pPr>
            <a:endParaRPr lang="en-US" sz="1200" b="1" dirty="0"/>
          </a:p>
          <a:p>
            <a:pPr>
              <a:spcBef>
                <a:spcPts val="600"/>
              </a:spcBef>
            </a:pPr>
            <a:endParaRPr lang="en-US" dirty="0"/>
          </a:p>
          <a:p>
            <a:pPr>
              <a:spcBef>
                <a:spcPts val="600"/>
              </a:spcBef>
            </a:pPr>
            <a:endParaRPr lang="en-US" dirty="0"/>
          </a:p>
        </p:txBody>
      </p:sp>
      <p:sp>
        <p:nvSpPr>
          <p:cNvPr id="15" name="TextBox 14">
            <a:extLst>
              <a:ext uri="{FF2B5EF4-FFF2-40B4-BE49-F238E27FC236}">
                <a16:creationId xmlns="" xmlns:a16="http://schemas.microsoft.com/office/drawing/2014/main" id="{71C23BBD-61BC-496F-BEE6-391E128348C4}"/>
              </a:ext>
            </a:extLst>
          </p:cNvPr>
          <p:cNvSpPr txBox="1"/>
          <p:nvPr/>
        </p:nvSpPr>
        <p:spPr>
          <a:xfrm>
            <a:off x="922273" y="5085034"/>
            <a:ext cx="6504794" cy="1107996"/>
          </a:xfrm>
          <a:prstGeom prst="rect">
            <a:avLst/>
          </a:prstGeom>
          <a:noFill/>
        </p:spPr>
        <p:txBody>
          <a:bodyPr wrap="none" rtlCol="0">
            <a:spAutoFit/>
          </a:bodyPr>
          <a:lstStyle/>
          <a:p>
            <a:pPr>
              <a:spcBef>
                <a:spcPts val="600"/>
              </a:spcBef>
            </a:pPr>
            <a:r>
              <a:rPr lang="en-US" sz="2800" b="1" dirty="0">
                <a:solidFill>
                  <a:schemeClr val="bg1"/>
                </a:solidFill>
              </a:rPr>
              <a:t>Appealed to the U.S. Supreme Court</a:t>
            </a:r>
          </a:p>
          <a:p>
            <a:pPr lvl="1"/>
            <a:r>
              <a:rPr lang="en-US" sz="2000" dirty="0">
                <a:solidFill>
                  <a:schemeClr val="bg1"/>
                </a:solidFill>
              </a:rPr>
              <a:t>Oral arguments heard on April 23, 2019</a:t>
            </a:r>
          </a:p>
          <a:p>
            <a:endParaRPr lang="en-US" dirty="0">
              <a:solidFill>
                <a:schemeClr val="bg1"/>
              </a:solidFill>
            </a:endParaRPr>
          </a:p>
        </p:txBody>
      </p:sp>
      <p:sp>
        <p:nvSpPr>
          <p:cNvPr id="17" name="Isosceles Triangle 16">
            <a:extLst>
              <a:ext uri="{FF2B5EF4-FFF2-40B4-BE49-F238E27FC236}">
                <a16:creationId xmlns="" xmlns:a16="http://schemas.microsoft.com/office/drawing/2014/main" id="{270DFB6E-B3B5-4ACD-AFC2-D2D07CE3AA42}"/>
              </a:ext>
            </a:extLst>
          </p:cNvPr>
          <p:cNvSpPr/>
          <p:nvPr/>
        </p:nvSpPr>
        <p:spPr>
          <a:xfrm rot="5400000">
            <a:off x="3127270" y="2762790"/>
            <a:ext cx="2797729" cy="541399"/>
          </a:xfrm>
          <a:prstGeom prst="triangl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ED773AD4-C606-4CB2-9A32-E7D89639558A}"/>
              </a:ext>
            </a:extLst>
          </p:cNvPr>
          <p:cNvSpPr txBox="1"/>
          <p:nvPr/>
        </p:nvSpPr>
        <p:spPr>
          <a:xfrm>
            <a:off x="5176196" y="1600201"/>
            <a:ext cx="2975204" cy="3139321"/>
          </a:xfrm>
          <a:prstGeom prst="rect">
            <a:avLst/>
          </a:prstGeom>
          <a:noFill/>
        </p:spPr>
        <p:txBody>
          <a:bodyPr wrap="square" rtlCol="0">
            <a:spAutoFit/>
          </a:bodyPr>
          <a:lstStyle/>
          <a:p>
            <a:pPr>
              <a:spcBef>
                <a:spcPts val="1800"/>
              </a:spcBef>
            </a:pPr>
            <a:r>
              <a:rPr lang="en-US" sz="2400" b="1" dirty="0"/>
              <a:t>All three federal judges:</a:t>
            </a:r>
            <a:r>
              <a:rPr lang="en-US" dirty="0"/>
              <a:t> </a:t>
            </a:r>
          </a:p>
          <a:p>
            <a:pPr>
              <a:spcBef>
                <a:spcPts val="1800"/>
              </a:spcBef>
            </a:pPr>
            <a:r>
              <a:rPr lang="en-US" sz="2000" dirty="0"/>
              <a:t>Violates APA &amp; US Constitution</a:t>
            </a:r>
          </a:p>
          <a:p>
            <a:pPr>
              <a:spcBef>
                <a:spcPts val="1800"/>
              </a:spcBef>
            </a:pPr>
            <a:r>
              <a:rPr lang="en-US" sz="2000" dirty="0"/>
              <a:t>Ruled for plaintiff &amp; ordered question removed</a:t>
            </a:r>
            <a:br>
              <a:rPr lang="en-US" sz="2000" dirty="0"/>
            </a:br>
            <a:endParaRPr lang="en-US" sz="2000" dirty="0"/>
          </a:p>
        </p:txBody>
      </p:sp>
    </p:spTree>
    <p:extLst>
      <p:ext uri="{BB962C8B-B14F-4D97-AF65-F5344CB8AC3E}">
        <p14:creationId xmlns:p14="http://schemas.microsoft.com/office/powerpoint/2010/main" val="14646959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369" y="3894868"/>
            <a:ext cx="5031618" cy="1297619"/>
          </a:xfrm>
        </p:spPr>
        <p:txBody>
          <a:bodyPr/>
          <a:lstStyle/>
          <a:p>
            <a:pPr algn="ctr"/>
            <a:r>
              <a:rPr lang="en-US" sz="6600" dirty="0"/>
              <a:t>You</a:t>
            </a:r>
            <a:br>
              <a:rPr lang="en-US" sz="6600" dirty="0"/>
            </a:br>
            <a:r>
              <a:rPr lang="en-US" sz="6600" dirty="0"/>
              <a:t>Can’t </a:t>
            </a:r>
            <a:br>
              <a:rPr lang="en-US" sz="6600" dirty="0"/>
            </a:br>
            <a:r>
              <a:rPr lang="en-US" sz="6600" dirty="0" err="1">
                <a:solidFill>
                  <a:schemeClr val="accent2">
                    <a:lumMod val="75000"/>
                  </a:schemeClr>
                </a:solidFill>
              </a:rPr>
              <a:t>Unring</a:t>
            </a:r>
            <a:r>
              <a:rPr lang="en-US" sz="6600" dirty="0"/>
              <a:t/>
            </a:r>
            <a:br>
              <a:rPr lang="en-US" sz="6600" dirty="0"/>
            </a:br>
            <a:r>
              <a:rPr lang="en-US" sz="6600" dirty="0"/>
              <a:t>a Bell</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128" t="1685" r="2549" b="2520"/>
          <a:stretch/>
        </p:blipFill>
        <p:spPr>
          <a:xfrm>
            <a:off x="6196012" y="489857"/>
            <a:ext cx="4833258" cy="587828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52925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772" y="2934148"/>
            <a:ext cx="5775199" cy="989704"/>
          </a:xfrm>
        </p:spPr>
        <p:txBody>
          <a:bodyPr/>
          <a:lstStyle/>
          <a:p>
            <a:r>
              <a:rPr lang="en-US" dirty="0"/>
              <a:t>Census </a:t>
            </a:r>
            <a:br>
              <a:rPr lang="en-US" dirty="0"/>
            </a:br>
            <a:r>
              <a:rPr lang="en-US" dirty="0"/>
              <a:t>Actions</a:t>
            </a:r>
          </a:p>
        </p:txBody>
      </p:sp>
      <p:sp>
        <p:nvSpPr>
          <p:cNvPr id="3" name="Content Placeholder 2"/>
          <p:cNvSpPr>
            <a:spLocks noGrp="1"/>
          </p:cNvSpPr>
          <p:nvPr>
            <p:ph idx="1"/>
          </p:nvPr>
        </p:nvSpPr>
        <p:spPr>
          <a:xfrm>
            <a:off x="4186417" y="653143"/>
            <a:ext cx="7185129" cy="5605104"/>
          </a:xfrm>
        </p:spPr>
        <p:txBody>
          <a:bodyPr>
            <a:normAutofit/>
          </a:bodyPr>
          <a:lstStyle/>
          <a:p>
            <a:pPr marL="457200" indent="-457200">
              <a:buFont typeface="+mj-lt"/>
              <a:buAutoNum type="arabicPeriod"/>
            </a:pPr>
            <a:endParaRPr lang="en-US" b="1" dirty="0" smtClean="0"/>
          </a:p>
          <a:p>
            <a:pPr marL="457200" indent="-457200">
              <a:buFont typeface="+mj-lt"/>
              <a:buAutoNum type="arabicPeriod"/>
            </a:pPr>
            <a:r>
              <a:rPr lang="en-US" b="1" dirty="0" smtClean="0"/>
              <a:t>Funding </a:t>
            </a:r>
            <a:r>
              <a:rPr lang="en-US" b="1" dirty="0"/>
              <a:t>from State Government</a:t>
            </a:r>
          </a:p>
          <a:p>
            <a:pPr marL="793750" lvl="1" indent="-457200"/>
            <a:r>
              <a:rPr lang="en-US" dirty="0"/>
              <a:t>Encourage CBOs to apply for money</a:t>
            </a:r>
          </a:p>
          <a:p>
            <a:pPr marL="793750" lvl="1" indent="-457200"/>
            <a:r>
              <a:rPr lang="en-US" dirty="0"/>
              <a:t>Fundraise additional money to support outreach &amp; communication</a:t>
            </a:r>
          </a:p>
          <a:p>
            <a:pPr marL="457200" indent="-457200">
              <a:buFont typeface="+mj-lt"/>
              <a:buAutoNum type="arabicPeriod"/>
            </a:pPr>
            <a:r>
              <a:rPr lang="en-US" b="1" dirty="0"/>
              <a:t>Community Organizing </a:t>
            </a:r>
          </a:p>
          <a:p>
            <a:pPr marL="793750" lvl="1" indent="-457200"/>
            <a:r>
              <a:rPr lang="en-US" dirty="0"/>
              <a:t>Reach out to hard to count communities</a:t>
            </a:r>
          </a:p>
          <a:p>
            <a:pPr marL="793750" lvl="1" indent="-457200"/>
            <a:r>
              <a:rPr lang="en-US" dirty="0"/>
              <a:t>Customize materials </a:t>
            </a:r>
          </a:p>
          <a:p>
            <a:pPr marL="793750" lvl="1" indent="-457200"/>
            <a:r>
              <a:rPr lang="en-US" dirty="0"/>
              <a:t>Hold parties. </a:t>
            </a:r>
          </a:p>
          <a:p>
            <a:pPr marL="793750" lvl="1" indent="-457200"/>
            <a:r>
              <a:rPr lang="en-US" dirty="0"/>
              <a:t>Help at libraries</a:t>
            </a:r>
          </a:p>
        </p:txBody>
      </p:sp>
      <p:grpSp>
        <p:nvGrpSpPr>
          <p:cNvPr id="4" name="Group 3"/>
          <p:cNvGrpSpPr>
            <a:grpSpLocks/>
          </p:cNvGrpSpPr>
          <p:nvPr/>
        </p:nvGrpSpPr>
        <p:grpSpPr bwMode="auto">
          <a:xfrm>
            <a:off x="883466" y="1518288"/>
            <a:ext cx="1403137" cy="938194"/>
            <a:chOff x="1266" y="-107"/>
            <a:chExt cx="2147" cy="1439"/>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 y="-87"/>
              <a:ext cx="2147" cy="1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13"/>
            <p:cNvSpPr txBox="1">
              <a:spLocks noChangeArrowheads="1"/>
            </p:cNvSpPr>
            <p:nvPr/>
          </p:nvSpPr>
          <p:spPr bwMode="auto">
            <a:xfrm>
              <a:off x="3039" y="-107"/>
              <a:ext cx="106" cy="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0" tIns="0" rIns="0" bIns="0" anchor="t" anchorCtr="0" upright="1">
              <a:noAutofit/>
            </a:bodyPr>
            <a:lstStyle/>
            <a:p>
              <a:pPr>
                <a:lnSpc>
                  <a:spcPts val="1255"/>
                </a:lnSpc>
              </a:pPr>
              <a:r>
                <a:rPr lang="en-US" sz="1250">
                  <a:solidFill>
                    <a:srgbClr val="005596"/>
                  </a:solidFill>
                  <a:latin typeface="Myriad Pro" charset="0"/>
                  <a:ea typeface="Calibri" charset="0"/>
                  <a:cs typeface="Times New Roman" charset="0"/>
                </a:rPr>
                <a:t>®</a:t>
              </a:r>
              <a:endParaRPr lang="en-US" sz="1100">
                <a:latin typeface="Calibri" charset="0"/>
                <a:ea typeface="Calibri" charset="0"/>
                <a:cs typeface="Times New Roman" charset="0"/>
              </a:endParaRPr>
            </a:p>
          </p:txBody>
        </p:sp>
      </p:grpSp>
    </p:spTree>
    <p:extLst>
      <p:ext uri="{BB962C8B-B14F-4D97-AF65-F5344CB8AC3E}">
        <p14:creationId xmlns:p14="http://schemas.microsoft.com/office/powerpoint/2010/main" val="24111829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422" y="477718"/>
            <a:ext cx="8443982" cy="1336956"/>
          </a:xfrm>
        </p:spPr>
        <p:txBody>
          <a:bodyPr/>
          <a:lstStyle/>
          <a:p>
            <a:r>
              <a:rPr lang="en-US" dirty="0"/>
              <a:t>Population in each </a:t>
            </a:r>
            <a:br>
              <a:rPr lang="en-US" dirty="0"/>
            </a:br>
            <a:r>
              <a:rPr lang="en-US" dirty="0"/>
              <a:t>U.S. House District</a:t>
            </a:r>
          </a:p>
        </p:txBody>
      </p:sp>
      <p:pic>
        <p:nvPicPr>
          <p:cNvPr id="5" name="Content Placeholder 4" descr="US Pop per representative and number.png"/>
          <p:cNvPicPr>
            <a:picLocks noGrp="1" noChangeAspect="1"/>
          </p:cNvPicPr>
          <p:nvPr>
            <p:ph idx="1"/>
          </p:nvPr>
        </p:nvPicPr>
        <p:blipFill>
          <a:blip r:embed="rId3">
            <a:extLst>
              <a:ext uri="{28A0092B-C50C-407E-A947-70E740481C1C}">
                <a14:useLocalDpi xmlns:a14="http://schemas.microsoft.com/office/drawing/2010/main" val="0"/>
              </a:ext>
            </a:extLst>
          </a:blip>
          <a:srcRect t="11496" b="11496"/>
          <a:stretch>
            <a:fillRect/>
          </a:stretch>
        </p:blipFill>
        <p:spPr>
          <a:xfrm>
            <a:off x="2073275" y="2033955"/>
            <a:ext cx="8042276" cy="4343400"/>
          </a:xfrm>
        </p:spPr>
      </p:pic>
      <p:sp>
        <p:nvSpPr>
          <p:cNvPr id="6" name="TextBox 5"/>
          <p:cNvSpPr txBox="1"/>
          <p:nvPr/>
        </p:nvSpPr>
        <p:spPr>
          <a:xfrm>
            <a:off x="8776073" y="1544540"/>
            <a:ext cx="1122535" cy="369332"/>
          </a:xfrm>
          <a:prstGeom prst="rect">
            <a:avLst/>
          </a:prstGeom>
          <a:noFill/>
          <a:ln>
            <a:solidFill>
              <a:srgbClr val="000000"/>
            </a:solidFill>
          </a:ln>
        </p:spPr>
        <p:txBody>
          <a:bodyPr wrap="none" rtlCol="0">
            <a:spAutoFit/>
          </a:bodyPr>
          <a:lstStyle/>
          <a:p>
            <a:r>
              <a:rPr lang="en-US" dirty="0"/>
              <a:t>672,454</a:t>
            </a:r>
          </a:p>
        </p:txBody>
      </p:sp>
    </p:spTree>
    <p:extLst>
      <p:ext uri="{BB962C8B-B14F-4D97-AF65-F5344CB8AC3E}">
        <p14:creationId xmlns:p14="http://schemas.microsoft.com/office/powerpoint/2010/main" val="17429794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A678FCB3-C597-40C1-9F97-B305ECA6D0E1}"/>
              </a:ext>
            </a:extLst>
          </p:cNvPr>
          <p:cNvSpPr/>
          <p:nvPr/>
        </p:nvSpPr>
        <p:spPr>
          <a:xfrm>
            <a:off x="-48380" y="2207586"/>
            <a:ext cx="12284530" cy="2176659"/>
          </a:xfrm>
          <a:prstGeom prst="rect">
            <a:avLst/>
          </a:prstGeom>
          <a:solidFill>
            <a:schemeClr val="accent2">
              <a:lumMod val="75000"/>
            </a:schemeClr>
          </a:solidFill>
          <a:ln>
            <a:noFill/>
          </a:ln>
        </p:spPr>
        <p:txBody>
          <a:bodyPr rot="0" vert="horz" wrap="square" lIns="91440" tIns="45720" rIns="91440" bIns="45720" anchor="t" anchorCtr="0" upright="1">
            <a:noAutofit/>
          </a:bodyPr>
          <a:lstStyle/>
          <a:p>
            <a:endParaRPr lang="en-US" dirty="0">
              <a:solidFill>
                <a:schemeClr val="tx1"/>
              </a:solidFill>
            </a:endParaRPr>
          </a:p>
        </p:txBody>
      </p:sp>
      <p:sp>
        <p:nvSpPr>
          <p:cNvPr id="2" name="Title 1"/>
          <p:cNvSpPr>
            <a:spLocks noGrp="1"/>
          </p:cNvSpPr>
          <p:nvPr>
            <p:ph type="title"/>
          </p:nvPr>
        </p:nvSpPr>
        <p:spPr/>
        <p:txBody>
          <a:bodyPr/>
          <a:lstStyle/>
          <a:p>
            <a:r>
              <a:rPr lang="en-US" dirty="0"/>
              <a:t>Redistricting</a:t>
            </a:r>
          </a:p>
        </p:txBody>
      </p:sp>
      <p:sp>
        <p:nvSpPr>
          <p:cNvPr id="8" name="Content Placeholder 2"/>
          <p:cNvSpPr txBox="1">
            <a:spLocks/>
          </p:cNvSpPr>
          <p:nvPr/>
        </p:nvSpPr>
        <p:spPr>
          <a:xfrm>
            <a:off x="864964" y="2298598"/>
            <a:ext cx="5231036" cy="1994636"/>
          </a:xfrm>
          <a:prstGeom prst="rect">
            <a:avLst/>
          </a:prstGeom>
          <a:noFill/>
        </p:spPr>
        <p:txBody>
          <a:bodyPr vert="horz" lIns="91440" tIns="45720" rIns="91440" bIns="45720" rtlCol="0" anchor="ctr">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sz="3200" dirty="0">
                <a:solidFill>
                  <a:schemeClr val="bg1"/>
                </a:solidFill>
              </a:rPr>
              <a:t>Changing the </a:t>
            </a:r>
            <a:r>
              <a:rPr lang="en-US" sz="3200" b="1" dirty="0">
                <a:solidFill>
                  <a:schemeClr val="bg1"/>
                </a:solidFill>
              </a:rPr>
              <a:t>boundaries</a:t>
            </a:r>
            <a:r>
              <a:rPr lang="en-US" sz="3200" dirty="0">
                <a:solidFill>
                  <a:schemeClr val="bg1"/>
                </a:solidFill>
              </a:rPr>
              <a:t> of districts to reflect the change in </a:t>
            </a:r>
            <a:r>
              <a:rPr lang="en-US" sz="3200" b="1" dirty="0">
                <a:solidFill>
                  <a:schemeClr val="bg1"/>
                </a:solidFill>
              </a:rPr>
              <a:t>population</a:t>
            </a:r>
            <a:endParaRPr lang="en-US" sz="3200" dirty="0">
              <a:solidFill>
                <a:schemeClr val="bg1"/>
              </a:solidFill>
            </a:endParaRPr>
          </a:p>
        </p:txBody>
      </p:sp>
      <p:sp>
        <p:nvSpPr>
          <p:cNvPr id="9" name="Content Placeholder 2">
            <a:extLst>
              <a:ext uri="{FF2B5EF4-FFF2-40B4-BE49-F238E27FC236}">
                <a16:creationId xmlns="" xmlns:a16="http://schemas.microsoft.com/office/drawing/2014/main" id="{04DC856A-4FDE-4EA7-B132-0114BDA5156B}"/>
              </a:ext>
            </a:extLst>
          </p:cNvPr>
          <p:cNvSpPr txBox="1">
            <a:spLocks/>
          </p:cNvSpPr>
          <p:nvPr/>
        </p:nvSpPr>
        <p:spPr>
          <a:xfrm>
            <a:off x="863799" y="4608665"/>
            <a:ext cx="9873754" cy="1469570"/>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Tx/>
              <a:buSzPct val="110000"/>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ClrTx/>
              <a:buSzPct val="110000"/>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ClrTx/>
              <a:buSzPct val="110000"/>
              <a:buFont typeface="Wingdings 2" pitchFamily="18" charset="2"/>
              <a:buChar char=""/>
              <a:defRPr sz="1800" kern="1200">
                <a:solidFill>
                  <a:schemeClr val="tx1"/>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lvl="1" algn="ctr"/>
            <a:endParaRPr lang="en-US" sz="3200" dirty="0"/>
          </a:p>
          <a:p>
            <a:pPr marL="349250" lvl="1" indent="0" algn="ctr">
              <a:buFont typeface="Wingdings 2" pitchFamily="18" charset="2"/>
              <a:buNone/>
            </a:pPr>
            <a:r>
              <a:rPr lang="en-US" sz="3200" dirty="0"/>
              <a:t>Equal population = One person, one vote</a:t>
            </a:r>
          </a:p>
        </p:txBody>
      </p:sp>
      <p:pic>
        <p:nvPicPr>
          <p:cNvPr id="13" name="Picture 12">
            <a:extLst>
              <a:ext uri="{FF2B5EF4-FFF2-40B4-BE49-F238E27FC236}">
                <a16:creationId xmlns="" xmlns:a16="http://schemas.microsoft.com/office/drawing/2014/main" id="{1D3EFB2C-EC4D-4C04-B2E4-1077581E7AF2}"/>
              </a:ext>
            </a:extLst>
          </p:cNvPr>
          <p:cNvPicPr>
            <a:picLocks noChangeAspect="1"/>
          </p:cNvPicPr>
          <p:nvPr/>
        </p:nvPicPr>
        <p:blipFill rotWithShape="1">
          <a:blip r:embed="rId3"/>
          <a:srcRect r="11073"/>
          <a:stretch/>
        </p:blipFill>
        <p:spPr>
          <a:xfrm>
            <a:off x="6391325" y="522469"/>
            <a:ext cx="5844825" cy="438174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8083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League of Women Voters</a:t>
            </a:r>
          </a:p>
        </p:txBody>
      </p:sp>
      <p:sp>
        <p:nvSpPr>
          <p:cNvPr id="3" name="Content Placeholder 2"/>
          <p:cNvSpPr>
            <a:spLocks noGrp="1"/>
          </p:cNvSpPr>
          <p:nvPr>
            <p:ph idx="1"/>
          </p:nvPr>
        </p:nvSpPr>
        <p:spPr>
          <a:xfrm>
            <a:off x="732368" y="3319701"/>
            <a:ext cx="10723035" cy="2623900"/>
          </a:xfrm>
        </p:spPr>
        <p:txBody>
          <a:bodyPr/>
          <a:lstStyle/>
          <a:p>
            <a:pPr marL="0" indent="0" algn="ctr">
              <a:buNone/>
            </a:pPr>
            <a:r>
              <a:rPr lang="en-US" dirty="0"/>
              <a:t>Nonpartisan political organization </a:t>
            </a:r>
          </a:p>
          <a:p>
            <a:pPr marL="0" indent="0" algn="ctr">
              <a:buNone/>
            </a:pPr>
            <a:r>
              <a:rPr lang="en-US" dirty="0"/>
              <a:t>Encouraging informed and active participation in government. </a:t>
            </a:r>
          </a:p>
          <a:p>
            <a:pPr marL="0" indent="0" algn="ctr">
              <a:buNone/>
            </a:pPr>
            <a:r>
              <a:rPr lang="en-US" dirty="0"/>
              <a:t>Influences public policy through education and advocacy.</a:t>
            </a:r>
          </a:p>
        </p:txBody>
      </p:sp>
      <p:grpSp>
        <p:nvGrpSpPr>
          <p:cNvPr id="4" name="Group 3"/>
          <p:cNvGrpSpPr>
            <a:grpSpLocks/>
          </p:cNvGrpSpPr>
          <p:nvPr/>
        </p:nvGrpSpPr>
        <p:grpSpPr bwMode="auto">
          <a:xfrm>
            <a:off x="732368" y="566515"/>
            <a:ext cx="1793729" cy="1199359"/>
            <a:chOff x="1266" y="-107"/>
            <a:chExt cx="2147" cy="1439"/>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 y="-87"/>
              <a:ext cx="2147" cy="1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3"/>
            <p:cNvSpPr txBox="1">
              <a:spLocks noChangeArrowheads="1"/>
            </p:cNvSpPr>
            <p:nvPr/>
          </p:nvSpPr>
          <p:spPr bwMode="auto">
            <a:xfrm>
              <a:off x="3039" y="-107"/>
              <a:ext cx="10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255"/>
                </a:lnSpc>
              </a:pPr>
              <a:r>
                <a:rPr lang="en-US" sz="1250">
                  <a:solidFill>
                    <a:srgbClr val="005596"/>
                  </a:solidFill>
                  <a:latin typeface="Myriad Pro" charset="0"/>
                  <a:ea typeface="Calibri" charset="0"/>
                  <a:cs typeface="Times New Roman" charset="0"/>
                </a:rPr>
                <a:t>®</a:t>
              </a:r>
              <a:endParaRPr lang="en-US" sz="1100">
                <a:latin typeface="Calibri" charset="0"/>
                <a:ea typeface="Calibri" charset="0"/>
                <a:cs typeface="Times New Roman" charset="0"/>
              </a:endParaRPr>
            </a:p>
          </p:txBody>
        </p:sp>
      </p:grpSp>
      <p:grpSp>
        <p:nvGrpSpPr>
          <p:cNvPr id="7" name="Group 6"/>
          <p:cNvGrpSpPr>
            <a:grpSpLocks/>
          </p:cNvGrpSpPr>
          <p:nvPr/>
        </p:nvGrpSpPr>
        <p:grpSpPr bwMode="auto">
          <a:xfrm>
            <a:off x="0" y="1924727"/>
            <a:ext cx="12332970" cy="1251527"/>
            <a:chOff x="-1320" y="-3491"/>
            <a:chExt cx="14400" cy="3359"/>
          </a:xfrm>
        </p:grpSpPr>
        <p:grpSp>
          <p:nvGrpSpPr>
            <p:cNvPr id="8" name="Group 7"/>
            <p:cNvGrpSpPr>
              <a:grpSpLocks/>
            </p:cNvGrpSpPr>
            <p:nvPr/>
          </p:nvGrpSpPr>
          <p:grpSpPr bwMode="auto">
            <a:xfrm>
              <a:off x="-1320" y="-3491"/>
              <a:ext cx="14400" cy="3359"/>
              <a:chOff x="-1320" y="-3491"/>
              <a:chExt cx="14400" cy="3359"/>
            </a:xfrm>
          </p:grpSpPr>
          <p:sp>
            <p:nvSpPr>
              <p:cNvPr id="9" name="Freeform 8"/>
              <p:cNvSpPr>
                <a:spLocks/>
              </p:cNvSpPr>
              <p:nvPr/>
            </p:nvSpPr>
            <p:spPr bwMode="auto">
              <a:xfrm>
                <a:off x="-1320" y="-3491"/>
                <a:ext cx="14400" cy="2974"/>
              </a:xfrm>
              <a:custGeom>
                <a:avLst/>
                <a:gdLst>
                  <a:gd name="T0" fmla="*/ 0 w 12240"/>
                  <a:gd name="T1" fmla="+- 0 -517 -3491"/>
                  <a:gd name="T2" fmla="*/ -517 h 2974"/>
                  <a:gd name="T3" fmla="*/ 12240 w 12240"/>
                  <a:gd name="T4" fmla="+- 0 -517 -3491"/>
                  <a:gd name="T5" fmla="*/ -517 h 2974"/>
                  <a:gd name="T6" fmla="*/ 12240 w 12240"/>
                  <a:gd name="T7" fmla="+- 0 -3491 -3491"/>
                  <a:gd name="T8" fmla="*/ -3491 h 2974"/>
                  <a:gd name="T9" fmla="*/ 0 w 12240"/>
                  <a:gd name="T10" fmla="+- 0 -3491 -3491"/>
                  <a:gd name="T11" fmla="*/ -3491 h 2974"/>
                  <a:gd name="T12" fmla="*/ 0 w 12240"/>
                  <a:gd name="T13" fmla="+- 0 -517 -3491"/>
                  <a:gd name="T14" fmla="*/ -517 h 2974"/>
                </a:gdLst>
                <a:ahLst/>
                <a:cxnLst>
                  <a:cxn ang="0">
                    <a:pos x="T0" y="T2"/>
                  </a:cxn>
                  <a:cxn ang="0">
                    <a:pos x="T3" y="T5"/>
                  </a:cxn>
                  <a:cxn ang="0">
                    <a:pos x="T6" y="T8"/>
                  </a:cxn>
                  <a:cxn ang="0">
                    <a:pos x="T9" y="T11"/>
                  </a:cxn>
                  <a:cxn ang="0">
                    <a:pos x="T12" y="T14"/>
                  </a:cxn>
                </a:cxnLst>
                <a:rect l="0" t="0" r="r" b="b"/>
                <a:pathLst>
                  <a:path w="12240" h="2974">
                    <a:moveTo>
                      <a:pt x="0" y="2974"/>
                    </a:moveTo>
                    <a:lnTo>
                      <a:pt x="12240" y="2974"/>
                    </a:lnTo>
                    <a:lnTo>
                      <a:pt x="12240" y="0"/>
                    </a:lnTo>
                    <a:lnTo>
                      <a:pt x="0" y="0"/>
                    </a:lnTo>
                    <a:lnTo>
                      <a:pt x="0" y="2974"/>
                    </a:lnTo>
                    <a:close/>
                  </a:path>
                </a:pathLst>
              </a:custGeom>
              <a:solidFill>
                <a:srgbClr val="00549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 name="Text Box 10"/>
              <p:cNvSpPr txBox="1">
                <a:spLocks noChangeArrowheads="1"/>
              </p:cNvSpPr>
              <p:nvPr/>
            </p:nvSpPr>
            <p:spPr bwMode="auto">
              <a:xfrm>
                <a:off x="0" y="-3106"/>
                <a:ext cx="12240" cy="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R="50165" algn="ctr">
                  <a:lnSpc>
                    <a:spcPts val="6520"/>
                  </a:lnSpc>
                  <a:spcBef>
                    <a:spcPts val="1620"/>
                  </a:spcBef>
                </a:pPr>
                <a:r>
                  <a:rPr lang="en-US" sz="4000" b="1" spc="95" dirty="0">
                    <a:solidFill>
                      <a:srgbClr val="FFFFFF"/>
                    </a:solidFill>
                    <a:latin typeface="Garamond" charset="0"/>
                    <a:ea typeface="Calibri" charset="0"/>
                    <a:cs typeface="Times New Roman" charset="0"/>
                  </a:rPr>
                  <a:t>Making Democracy Work</a:t>
                </a:r>
                <a:endParaRPr lang="en-US" sz="4000" dirty="0">
                  <a:latin typeface="Calibri" charset="0"/>
                  <a:ea typeface="Calibri" charset="0"/>
                  <a:cs typeface="Times New Roman" charset="0"/>
                </a:endParaRPr>
              </a:p>
            </p:txBody>
          </p:sp>
        </p:grpSp>
      </p:grpSp>
    </p:spTree>
    <p:extLst>
      <p:ext uri="{BB962C8B-B14F-4D97-AF65-F5344CB8AC3E}">
        <p14:creationId xmlns:p14="http://schemas.microsoft.com/office/powerpoint/2010/main" val="1508402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Reapportionment</a:t>
            </a:r>
            <a:br>
              <a:rPr lang="en-US" dirty="0"/>
            </a:br>
            <a:endParaRPr lang="en-US" dirty="0"/>
          </a:p>
        </p:txBody>
      </p:sp>
      <p:pic>
        <p:nvPicPr>
          <p:cNvPr id="4" name="Picture 3" descr="2010_census_reapportionment.sv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66903" y="951391"/>
            <a:ext cx="9160735" cy="5325439"/>
          </a:xfrm>
          <a:prstGeom prst="rect">
            <a:avLst/>
          </a:prstGeom>
        </p:spPr>
      </p:pic>
      <p:sp>
        <p:nvSpPr>
          <p:cNvPr id="5" name="TextBox 4"/>
          <p:cNvSpPr txBox="1"/>
          <p:nvPr/>
        </p:nvSpPr>
        <p:spPr>
          <a:xfrm>
            <a:off x="8524638" y="6370752"/>
            <a:ext cx="3207804" cy="369332"/>
          </a:xfrm>
          <a:prstGeom prst="rect">
            <a:avLst/>
          </a:prstGeom>
          <a:noFill/>
        </p:spPr>
        <p:txBody>
          <a:bodyPr wrap="none" rtlCol="0">
            <a:spAutoFit/>
          </a:bodyPr>
          <a:lstStyle/>
          <a:p>
            <a:r>
              <a:rPr lang="en-US" dirty="0">
                <a:solidFill>
                  <a:schemeClr val="bg1"/>
                </a:solidFill>
              </a:rPr>
              <a:t>Changes after 2010 Census</a:t>
            </a:r>
          </a:p>
        </p:txBody>
      </p:sp>
    </p:spTree>
    <p:extLst>
      <p:ext uri="{BB962C8B-B14F-4D97-AF65-F5344CB8AC3E}">
        <p14:creationId xmlns:p14="http://schemas.microsoft.com/office/powerpoint/2010/main" val="486324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368" y="302582"/>
            <a:ext cx="10723035" cy="1297619"/>
          </a:xfrm>
        </p:spPr>
        <p:txBody>
          <a:bodyPr/>
          <a:lstStyle/>
          <a:p>
            <a:r>
              <a:rPr lang="en-US" dirty="0"/>
              <a:t>Reapportionment </a:t>
            </a:r>
            <a:br>
              <a:rPr lang="en-US" dirty="0"/>
            </a:br>
            <a:r>
              <a:rPr lang="en-US" dirty="0"/>
              <a:t>2020</a:t>
            </a:r>
          </a:p>
        </p:txBody>
      </p:sp>
      <p:pic>
        <p:nvPicPr>
          <p:cNvPr id="36" name="Content Placeholder 3" descr="Reapportionment 2020 - Brennon Center.png">
            <a:extLst>
              <a:ext uri="{FF2B5EF4-FFF2-40B4-BE49-F238E27FC236}">
                <a16:creationId xmlns="" xmlns:a16="http://schemas.microsoft.com/office/drawing/2014/main" id="{811BE183-DF7A-45BD-B638-A30F89BDA766}"/>
              </a:ext>
            </a:extLst>
          </p:cNvPr>
          <p:cNvPicPr>
            <a:picLocks noChangeAspect="1"/>
          </p:cNvPicPr>
          <p:nvPr/>
        </p:nvPicPr>
        <p:blipFill rotWithShape="1">
          <a:blip r:embed="rId3">
            <a:extLst>
              <a:ext uri="{28A0092B-C50C-407E-A947-70E740481C1C}">
                <a14:useLocalDpi xmlns:a14="http://schemas.microsoft.com/office/drawing/2010/main" val="0"/>
              </a:ext>
            </a:extLst>
          </a:blip>
          <a:srcRect l="1436" t="7238" r="1973" b="5063"/>
          <a:stretch/>
        </p:blipFill>
        <p:spPr>
          <a:xfrm>
            <a:off x="3176652" y="1167757"/>
            <a:ext cx="8324027" cy="5551715"/>
          </a:xfrm>
          <a:prstGeom prst="rect">
            <a:avLst/>
          </a:prstGeom>
          <a:effectLst>
            <a:outerShdw blurRad="63500" sx="102000" sy="102000" algn="ctr" rotWithShape="0">
              <a:prstClr val="black">
                <a:alpha val="40000"/>
              </a:prstClr>
            </a:outerShdw>
          </a:effectLst>
        </p:spPr>
      </p:pic>
      <p:sp>
        <p:nvSpPr>
          <p:cNvPr id="41" name="TextBox 40">
            <a:extLst>
              <a:ext uri="{FF2B5EF4-FFF2-40B4-BE49-F238E27FC236}">
                <a16:creationId xmlns="" xmlns:a16="http://schemas.microsoft.com/office/drawing/2014/main" id="{9BD89D66-813A-4883-8F2F-EE69999DD04F}"/>
              </a:ext>
            </a:extLst>
          </p:cNvPr>
          <p:cNvSpPr txBox="1"/>
          <p:nvPr/>
        </p:nvSpPr>
        <p:spPr>
          <a:xfrm>
            <a:off x="3365012" y="2090329"/>
            <a:ext cx="1404729" cy="923330"/>
          </a:xfrm>
          <a:prstGeom prst="rect">
            <a:avLst/>
          </a:prstGeom>
          <a:noFill/>
        </p:spPr>
        <p:txBody>
          <a:bodyPr wrap="square" rtlCol="0">
            <a:spAutoFit/>
          </a:bodyPr>
          <a:lstStyle/>
          <a:p>
            <a:r>
              <a:rPr lang="en-US" sz="5400" b="1">
                <a:solidFill>
                  <a:srgbClr val="FF0000"/>
                </a:solidFill>
              </a:rPr>
              <a:t>+1</a:t>
            </a:r>
            <a:endParaRPr lang="en-US" sz="5400" b="1" dirty="0">
              <a:solidFill>
                <a:srgbClr val="FF0000"/>
              </a:solidFill>
            </a:endParaRPr>
          </a:p>
        </p:txBody>
      </p:sp>
      <p:sp>
        <p:nvSpPr>
          <p:cNvPr id="42" name="TextBox 41">
            <a:extLst>
              <a:ext uri="{FF2B5EF4-FFF2-40B4-BE49-F238E27FC236}">
                <a16:creationId xmlns="" xmlns:a16="http://schemas.microsoft.com/office/drawing/2014/main" id="{E555471B-815F-47F9-9C95-D1D40B3F65F0}"/>
              </a:ext>
            </a:extLst>
          </p:cNvPr>
          <p:cNvSpPr txBox="1"/>
          <p:nvPr/>
        </p:nvSpPr>
        <p:spPr>
          <a:xfrm>
            <a:off x="6329887" y="5044053"/>
            <a:ext cx="1371600" cy="830997"/>
          </a:xfrm>
          <a:prstGeom prst="rect">
            <a:avLst/>
          </a:prstGeom>
          <a:noFill/>
        </p:spPr>
        <p:txBody>
          <a:bodyPr wrap="square" rtlCol="0">
            <a:spAutoFit/>
          </a:bodyPr>
          <a:lstStyle/>
          <a:p>
            <a:r>
              <a:rPr lang="en-US" sz="4800" b="1" dirty="0">
                <a:solidFill>
                  <a:srgbClr val="FF0000"/>
                </a:solidFill>
              </a:rPr>
              <a:t>+3</a:t>
            </a:r>
          </a:p>
        </p:txBody>
      </p:sp>
      <p:sp>
        <p:nvSpPr>
          <p:cNvPr id="43" name="TextBox 42">
            <a:extLst>
              <a:ext uri="{FF2B5EF4-FFF2-40B4-BE49-F238E27FC236}">
                <a16:creationId xmlns="" xmlns:a16="http://schemas.microsoft.com/office/drawing/2014/main" id="{7545EF9B-CB8D-4103-8585-B875AB6FB9F5}"/>
              </a:ext>
            </a:extLst>
          </p:cNvPr>
          <p:cNvSpPr txBox="1"/>
          <p:nvPr/>
        </p:nvSpPr>
        <p:spPr>
          <a:xfrm>
            <a:off x="8512114" y="5459551"/>
            <a:ext cx="1371600" cy="830997"/>
          </a:xfrm>
          <a:prstGeom prst="rect">
            <a:avLst/>
          </a:prstGeom>
          <a:noFill/>
        </p:spPr>
        <p:txBody>
          <a:bodyPr wrap="square" rtlCol="0">
            <a:spAutoFit/>
          </a:bodyPr>
          <a:lstStyle/>
          <a:p>
            <a:r>
              <a:rPr lang="en-US" sz="4800" b="1">
                <a:solidFill>
                  <a:srgbClr val="FF0000"/>
                </a:solidFill>
              </a:rPr>
              <a:t>+2</a:t>
            </a:r>
          </a:p>
        </p:txBody>
      </p:sp>
      <p:sp>
        <p:nvSpPr>
          <p:cNvPr id="44" name="TextBox 43">
            <a:extLst>
              <a:ext uri="{FF2B5EF4-FFF2-40B4-BE49-F238E27FC236}">
                <a16:creationId xmlns="" xmlns:a16="http://schemas.microsoft.com/office/drawing/2014/main" id="{6B4635FD-6B14-4CDA-BC59-1CE1012CC5CA}"/>
              </a:ext>
            </a:extLst>
          </p:cNvPr>
          <p:cNvSpPr txBox="1"/>
          <p:nvPr/>
        </p:nvSpPr>
        <p:spPr>
          <a:xfrm>
            <a:off x="8982201" y="2046341"/>
            <a:ext cx="1371600" cy="769441"/>
          </a:xfrm>
          <a:prstGeom prst="rect">
            <a:avLst/>
          </a:prstGeom>
          <a:noFill/>
        </p:spPr>
        <p:txBody>
          <a:bodyPr wrap="square" rtlCol="0">
            <a:spAutoFit/>
          </a:bodyPr>
          <a:lstStyle/>
          <a:p>
            <a:r>
              <a:rPr lang="en-US" sz="4400" b="1">
                <a:solidFill>
                  <a:srgbClr val="FF0000"/>
                </a:solidFill>
              </a:rPr>
              <a:t>-1</a:t>
            </a:r>
            <a:endParaRPr lang="en-US" sz="4400" b="1" dirty="0">
              <a:solidFill>
                <a:srgbClr val="FF0000"/>
              </a:solidFill>
            </a:endParaRPr>
          </a:p>
        </p:txBody>
      </p:sp>
    </p:spTree>
    <p:extLst>
      <p:ext uri="{BB962C8B-B14F-4D97-AF65-F5344CB8AC3E}">
        <p14:creationId xmlns:p14="http://schemas.microsoft.com/office/powerpoint/2010/main" val="1370390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882049"/>
            <a:ext cx="12192000" cy="394741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Who Chooses Districts?</a:t>
            </a:r>
            <a:br>
              <a:rPr lang="en-US" dirty="0"/>
            </a:br>
            <a:endParaRPr lang="en-US" dirty="0"/>
          </a:p>
        </p:txBody>
      </p:sp>
      <p:pic>
        <p:nvPicPr>
          <p:cNvPr id="6" name="Content Placeholder 5" descr="Who chooses CDs.png"/>
          <p:cNvPicPr>
            <a:picLocks noGrp="1" noChangeAspect="1"/>
          </p:cNvPicPr>
          <p:nvPr>
            <p:ph idx="1"/>
          </p:nvPr>
        </p:nvPicPr>
        <p:blipFill rotWithShape="1">
          <a:blip r:embed="rId3">
            <a:extLst>
              <a:ext uri="{28A0092B-C50C-407E-A947-70E740481C1C}">
                <a14:useLocalDpi xmlns:a14="http://schemas.microsoft.com/office/drawing/2010/main" val="0"/>
              </a:ext>
            </a:extLst>
          </a:blip>
          <a:srcRect b="9159"/>
          <a:stretch/>
        </p:blipFill>
        <p:spPr>
          <a:xfrm>
            <a:off x="6181323" y="1906431"/>
            <a:ext cx="5591175" cy="3253398"/>
          </a:xfrm>
        </p:spPr>
      </p:pic>
      <p:pic>
        <p:nvPicPr>
          <p:cNvPr id="7" name="Picture 6" descr="Who chooses LDs.png"/>
          <p:cNvPicPr>
            <a:picLocks noChangeAspect="1"/>
          </p:cNvPicPr>
          <p:nvPr/>
        </p:nvPicPr>
        <p:blipFill rotWithShape="1">
          <a:blip r:embed="rId4">
            <a:extLst>
              <a:ext uri="{28A0092B-C50C-407E-A947-70E740481C1C}">
                <a14:useLocalDpi xmlns:a14="http://schemas.microsoft.com/office/drawing/2010/main" val="0"/>
              </a:ext>
            </a:extLst>
          </a:blip>
          <a:srcRect b="10378"/>
          <a:stretch/>
        </p:blipFill>
        <p:spPr>
          <a:xfrm>
            <a:off x="732368" y="1933758"/>
            <a:ext cx="5278311" cy="3160756"/>
          </a:xfrm>
          <a:prstGeom prst="rect">
            <a:avLst/>
          </a:prstGeom>
        </p:spPr>
      </p:pic>
      <p:sp>
        <p:nvSpPr>
          <p:cNvPr id="11" name="TextBox 10"/>
          <p:cNvSpPr txBox="1"/>
          <p:nvPr/>
        </p:nvSpPr>
        <p:spPr>
          <a:xfrm>
            <a:off x="7141236" y="1450395"/>
            <a:ext cx="3671348" cy="461665"/>
          </a:xfrm>
          <a:prstGeom prst="rect">
            <a:avLst/>
          </a:prstGeom>
          <a:noFill/>
        </p:spPr>
        <p:txBody>
          <a:bodyPr wrap="none" rtlCol="0">
            <a:spAutoFit/>
          </a:bodyPr>
          <a:lstStyle/>
          <a:p>
            <a:r>
              <a:rPr lang="en-US" sz="2400" b="1" dirty="0"/>
              <a:t>Congressional Districts</a:t>
            </a:r>
          </a:p>
        </p:txBody>
      </p:sp>
      <p:sp>
        <p:nvSpPr>
          <p:cNvPr id="12" name="TextBox 11"/>
          <p:cNvSpPr txBox="1"/>
          <p:nvPr/>
        </p:nvSpPr>
        <p:spPr>
          <a:xfrm>
            <a:off x="1799368" y="1450395"/>
            <a:ext cx="3144310" cy="461665"/>
          </a:xfrm>
          <a:prstGeom prst="rect">
            <a:avLst/>
          </a:prstGeom>
          <a:noFill/>
        </p:spPr>
        <p:txBody>
          <a:bodyPr wrap="none" rtlCol="0">
            <a:spAutoFit/>
          </a:bodyPr>
          <a:lstStyle/>
          <a:p>
            <a:r>
              <a:rPr lang="en-US" sz="2400" b="1" dirty="0"/>
              <a:t>Legislative Districts</a:t>
            </a:r>
          </a:p>
        </p:txBody>
      </p:sp>
      <p:sp>
        <p:nvSpPr>
          <p:cNvPr id="14" name="TextBox 13"/>
          <p:cNvSpPr txBox="1"/>
          <p:nvPr/>
        </p:nvSpPr>
        <p:spPr>
          <a:xfrm>
            <a:off x="1479328" y="5460130"/>
            <a:ext cx="9131744" cy="369332"/>
          </a:xfrm>
          <a:prstGeom prst="rect">
            <a:avLst/>
          </a:prstGeom>
          <a:solidFill>
            <a:srgbClr val="FFFFFF"/>
          </a:solidFill>
        </p:spPr>
        <p:txBody>
          <a:bodyPr wrap="square" rtlCol="0">
            <a:spAutoFit/>
          </a:bodyPr>
          <a:lstStyle/>
          <a:p>
            <a:r>
              <a:rPr lang="en-US" b="1" dirty="0"/>
              <a:t>        Legislature      Independent Commission      Political Commission      N/A</a:t>
            </a:r>
          </a:p>
        </p:txBody>
      </p:sp>
      <p:sp>
        <p:nvSpPr>
          <p:cNvPr id="15" name="Oval 14"/>
          <p:cNvSpPr/>
          <p:nvPr/>
        </p:nvSpPr>
        <p:spPr>
          <a:xfrm>
            <a:off x="1823587" y="5571079"/>
            <a:ext cx="137160" cy="13716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625730" y="5571079"/>
            <a:ext cx="137160" cy="137160"/>
          </a:xfrm>
          <a:prstGeom prst="ellipse">
            <a:avLst/>
          </a:prstGeom>
          <a:solidFill>
            <a:srgbClr val="5FB7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6891479" y="5571079"/>
            <a:ext cx="137160" cy="137160"/>
          </a:xfrm>
          <a:prstGeom prst="ellipse">
            <a:avLst/>
          </a:prstGeom>
          <a:solidFill>
            <a:srgbClr val="F0CB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9656297" y="5546599"/>
            <a:ext cx="137160" cy="137160"/>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2523380" y="4736034"/>
            <a:ext cx="3657943" cy="276999"/>
          </a:xfrm>
          <a:prstGeom prst="rect">
            <a:avLst/>
          </a:prstGeom>
          <a:noFill/>
        </p:spPr>
        <p:txBody>
          <a:bodyPr wrap="square" rtlCol="0">
            <a:spAutoFit/>
          </a:bodyPr>
          <a:lstStyle/>
          <a:p>
            <a:r>
              <a:rPr lang="en-US" sz="1200" dirty="0"/>
              <a:t>** includes results of 2018 Midterms</a:t>
            </a:r>
          </a:p>
        </p:txBody>
      </p:sp>
    </p:spTree>
    <p:extLst>
      <p:ext uri="{BB962C8B-B14F-4D97-AF65-F5344CB8AC3E}">
        <p14:creationId xmlns:p14="http://schemas.microsoft.com/office/powerpoint/2010/main" val="1078069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6419B96B-B422-4758-88A2-BEA8A96A7B9D}"/>
              </a:ext>
            </a:extLst>
          </p:cNvPr>
          <p:cNvSpPr/>
          <p:nvPr/>
        </p:nvSpPr>
        <p:spPr>
          <a:xfrm>
            <a:off x="-48380" y="1447918"/>
            <a:ext cx="12284530" cy="1018171"/>
          </a:xfrm>
          <a:prstGeom prst="rect">
            <a:avLst/>
          </a:prstGeom>
          <a:solidFill>
            <a:schemeClr val="accent2">
              <a:lumMod val="75000"/>
            </a:schemeClr>
          </a:solidFill>
          <a:ln>
            <a:noFill/>
          </a:ln>
        </p:spPr>
        <p:txBody>
          <a:bodyPr rot="0" vert="horz" wrap="square" lIns="91440" tIns="45720" rIns="91440" bIns="45720" anchor="t" anchorCtr="0" upright="1">
            <a:noAutofit/>
          </a:bodyPr>
          <a:lstStyle/>
          <a:p>
            <a:endParaRPr lang="en-US" dirty="0">
              <a:solidFill>
                <a:schemeClr val="tx1"/>
              </a:solidFill>
            </a:endParaRPr>
          </a:p>
        </p:txBody>
      </p:sp>
      <p:sp>
        <p:nvSpPr>
          <p:cNvPr id="2" name="Title 1"/>
          <p:cNvSpPr>
            <a:spLocks noGrp="1"/>
          </p:cNvSpPr>
          <p:nvPr>
            <p:ph type="title"/>
          </p:nvPr>
        </p:nvSpPr>
        <p:spPr/>
        <p:txBody>
          <a:bodyPr/>
          <a:lstStyle/>
          <a:p>
            <a:r>
              <a:rPr lang="en-US" dirty="0"/>
              <a:t>2011 WA Redistricting Commission</a:t>
            </a:r>
            <a:br>
              <a:rPr lang="en-US" dirty="0"/>
            </a:br>
            <a:endParaRPr lang="en-US" dirty="0"/>
          </a:p>
        </p:txBody>
      </p:sp>
      <p:pic>
        <p:nvPicPr>
          <p:cNvPr id="5" name="Picture 4" descr="Tom_Huff.jpg"/>
          <p:cNvPicPr>
            <a:picLocks noChangeAspect="1"/>
          </p:cNvPicPr>
          <p:nvPr/>
        </p:nvPicPr>
        <p:blipFill rotWithShape="1">
          <a:blip r:embed="rId3">
            <a:extLst>
              <a:ext uri="{28A0092B-C50C-407E-A947-70E740481C1C}">
                <a14:useLocalDpi xmlns:a14="http://schemas.microsoft.com/office/drawing/2010/main"/>
              </a:ext>
            </a:extLst>
          </a:blip>
          <a:srcRect l="4913" r="1" b="8861"/>
          <a:stretch/>
        </p:blipFill>
        <p:spPr>
          <a:xfrm>
            <a:off x="6792220" y="4948453"/>
            <a:ext cx="1193702" cy="1430172"/>
          </a:xfrm>
          <a:prstGeom prst="rect">
            <a:avLst/>
          </a:prstGeom>
        </p:spPr>
      </p:pic>
      <p:pic>
        <p:nvPicPr>
          <p:cNvPr id="6" name="Picture 5" descr="Dean_Foster.jpg"/>
          <p:cNvPicPr>
            <a:picLocks noChangeAspect="1"/>
          </p:cNvPicPr>
          <p:nvPr/>
        </p:nvPicPr>
        <p:blipFill rotWithShape="1">
          <a:blip r:embed="rId4">
            <a:extLst>
              <a:ext uri="{28A0092B-C50C-407E-A947-70E740481C1C}">
                <a14:useLocalDpi xmlns:a14="http://schemas.microsoft.com/office/drawing/2010/main"/>
              </a:ext>
            </a:extLst>
          </a:blip>
          <a:srcRect l="6059" r="2924" b="11556"/>
          <a:stretch/>
        </p:blipFill>
        <p:spPr>
          <a:xfrm>
            <a:off x="5003134" y="4948453"/>
            <a:ext cx="1177422" cy="1430172"/>
          </a:xfrm>
          <a:prstGeom prst="rect">
            <a:avLst/>
          </a:prstGeom>
        </p:spPr>
      </p:pic>
      <p:pic>
        <p:nvPicPr>
          <p:cNvPr id="7" name="Picture 6" descr="Tim_Cei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03133" y="3026320"/>
            <a:ext cx="1177422" cy="1471778"/>
          </a:xfrm>
          <a:prstGeom prst="rect">
            <a:avLst/>
          </a:prstGeom>
        </p:spPr>
      </p:pic>
      <p:pic>
        <p:nvPicPr>
          <p:cNvPr id="8" name="Picture 7" descr="Lura_Powell_2.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71411" y="3429000"/>
            <a:ext cx="1200190" cy="1500238"/>
          </a:xfrm>
          <a:prstGeom prst="rect">
            <a:avLst/>
          </a:prstGeom>
        </p:spPr>
      </p:pic>
      <p:pic>
        <p:nvPicPr>
          <p:cNvPr id="9" name="Picture 8" descr="Slade_Gorton.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792220" y="3026320"/>
            <a:ext cx="1193702" cy="1492128"/>
          </a:xfrm>
          <a:prstGeom prst="rect">
            <a:avLst/>
          </a:prstGeom>
        </p:spPr>
      </p:pic>
      <p:cxnSp>
        <p:nvCxnSpPr>
          <p:cNvPr id="11" name="Straight Connector 10"/>
          <p:cNvCxnSpPr/>
          <p:nvPr/>
        </p:nvCxnSpPr>
        <p:spPr>
          <a:xfrm>
            <a:off x="6493879" y="2800339"/>
            <a:ext cx="0" cy="392061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355482" y="4708347"/>
            <a:ext cx="4377037"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769379" y="2561260"/>
            <a:ext cx="1571649" cy="400110"/>
          </a:xfrm>
          <a:prstGeom prst="rect">
            <a:avLst/>
          </a:prstGeom>
          <a:noFill/>
        </p:spPr>
        <p:txBody>
          <a:bodyPr wrap="none" rtlCol="0">
            <a:spAutoFit/>
          </a:bodyPr>
          <a:lstStyle/>
          <a:p>
            <a:r>
              <a:rPr lang="en-US" sz="2000" b="1" dirty="0"/>
              <a:t>Republican</a:t>
            </a:r>
          </a:p>
        </p:txBody>
      </p:sp>
      <p:sp>
        <p:nvSpPr>
          <p:cNvPr id="17" name="TextBox 16"/>
          <p:cNvSpPr txBox="1"/>
          <p:nvPr/>
        </p:nvSpPr>
        <p:spPr>
          <a:xfrm>
            <a:off x="4881541" y="2550657"/>
            <a:ext cx="1380058" cy="400110"/>
          </a:xfrm>
          <a:prstGeom prst="rect">
            <a:avLst/>
          </a:prstGeom>
          <a:noFill/>
        </p:spPr>
        <p:txBody>
          <a:bodyPr wrap="none" rtlCol="0">
            <a:spAutoFit/>
          </a:bodyPr>
          <a:lstStyle/>
          <a:p>
            <a:r>
              <a:rPr lang="en-US" sz="2000" b="1" dirty="0"/>
              <a:t>Democrat</a:t>
            </a:r>
          </a:p>
        </p:txBody>
      </p:sp>
      <p:sp>
        <p:nvSpPr>
          <p:cNvPr id="18" name="TextBox 17"/>
          <p:cNvSpPr txBox="1"/>
          <p:nvPr/>
        </p:nvSpPr>
        <p:spPr>
          <a:xfrm>
            <a:off x="3845904" y="5459306"/>
            <a:ext cx="960519" cy="400110"/>
          </a:xfrm>
          <a:prstGeom prst="rect">
            <a:avLst/>
          </a:prstGeom>
          <a:noFill/>
        </p:spPr>
        <p:txBody>
          <a:bodyPr wrap="none" rtlCol="0">
            <a:spAutoFit/>
          </a:bodyPr>
          <a:lstStyle/>
          <a:p>
            <a:r>
              <a:rPr lang="en-US" sz="2000" b="1" dirty="0"/>
              <a:t>House</a:t>
            </a:r>
          </a:p>
        </p:txBody>
      </p:sp>
      <p:sp>
        <p:nvSpPr>
          <p:cNvPr id="19" name="TextBox 18"/>
          <p:cNvSpPr txBox="1"/>
          <p:nvPr/>
        </p:nvSpPr>
        <p:spPr>
          <a:xfrm>
            <a:off x="3759250" y="3508209"/>
            <a:ext cx="1034963" cy="400110"/>
          </a:xfrm>
          <a:prstGeom prst="rect">
            <a:avLst/>
          </a:prstGeom>
          <a:noFill/>
        </p:spPr>
        <p:txBody>
          <a:bodyPr wrap="none" rtlCol="0">
            <a:spAutoFit/>
          </a:bodyPr>
          <a:lstStyle/>
          <a:p>
            <a:r>
              <a:rPr lang="en-US" sz="2000" b="1" dirty="0"/>
              <a:t>Senate</a:t>
            </a:r>
          </a:p>
        </p:txBody>
      </p:sp>
      <p:sp>
        <p:nvSpPr>
          <p:cNvPr id="20" name="TextBox 19"/>
          <p:cNvSpPr txBox="1"/>
          <p:nvPr/>
        </p:nvSpPr>
        <p:spPr>
          <a:xfrm>
            <a:off x="1141926" y="5009148"/>
            <a:ext cx="2059165" cy="369332"/>
          </a:xfrm>
          <a:prstGeom prst="rect">
            <a:avLst/>
          </a:prstGeom>
          <a:noFill/>
        </p:spPr>
        <p:txBody>
          <a:bodyPr wrap="none" rtlCol="0">
            <a:spAutoFit/>
          </a:bodyPr>
          <a:lstStyle/>
          <a:p>
            <a:r>
              <a:rPr lang="en-US" b="1" dirty="0"/>
              <a:t>Non-voting Chair</a:t>
            </a:r>
          </a:p>
        </p:txBody>
      </p:sp>
      <p:sp>
        <p:nvSpPr>
          <p:cNvPr id="21" name="TextBox 20"/>
          <p:cNvSpPr txBox="1"/>
          <p:nvPr/>
        </p:nvSpPr>
        <p:spPr>
          <a:xfrm>
            <a:off x="3759250" y="-1618757"/>
            <a:ext cx="7979281" cy="923330"/>
          </a:xfrm>
          <a:prstGeom prst="rect">
            <a:avLst/>
          </a:prstGeom>
          <a:noFill/>
        </p:spPr>
        <p:txBody>
          <a:bodyPr wrap="square" rtlCol="0">
            <a:spAutoFit/>
          </a:bodyPr>
          <a:lstStyle/>
          <a:p>
            <a:pPr lvl="1"/>
            <a:r>
              <a:rPr lang="en-US" dirty="0"/>
              <a:t>No elected officials or party officers in prior two-year period</a:t>
            </a:r>
          </a:p>
          <a:p>
            <a:pPr lvl="1"/>
            <a:r>
              <a:rPr lang="en-US" dirty="0"/>
              <a:t>No registered lobbyists within the past year  </a:t>
            </a:r>
          </a:p>
          <a:p>
            <a:endParaRPr lang="en-US" dirty="0"/>
          </a:p>
        </p:txBody>
      </p:sp>
      <p:sp>
        <p:nvSpPr>
          <p:cNvPr id="22" name="TextBox 21"/>
          <p:cNvSpPr txBox="1"/>
          <p:nvPr/>
        </p:nvSpPr>
        <p:spPr>
          <a:xfrm>
            <a:off x="727691" y="900152"/>
            <a:ext cx="5724531" cy="646331"/>
          </a:xfrm>
          <a:prstGeom prst="rect">
            <a:avLst/>
          </a:prstGeom>
          <a:noFill/>
        </p:spPr>
        <p:txBody>
          <a:bodyPr wrap="none" rtlCol="0">
            <a:spAutoFit/>
          </a:bodyPr>
          <a:lstStyle/>
          <a:p>
            <a:r>
              <a:rPr lang="en-US" dirty="0"/>
              <a:t>Established by constitutional amendment in 1983.</a:t>
            </a:r>
          </a:p>
          <a:p>
            <a:endParaRPr lang="en-US" dirty="0"/>
          </a:p>
        </p:txBody>
      </p:sp>
      <p:sp>
        <p:nvSpPr>
          <p:cNvPr id="23" name="TextBox 22"/>
          <p:cNvSpPr txBox="1"/>
          <p:nvPr/>
        </p:nvSpPr>
        <p:spPr>
          <a:xfrm>
            <a:off x="748694" y="1759296"/>
            <a:ext cx="8025790" cy="461665"/>
          </a:xfrm>
          <a:prstGeom prst="rect">
            <a:avLst/>
          </a:prstGeom>
          <a:noFill/>
        </p:spPr>
        <p:txBody>
          <a:bodyPr wrap="square" rtlCol="0">
            <a:spAutoFit/>
          </a:bodyPr>
          <a:lstStyle/>
          <a:p>
            <a:r>
              <a:rPr lang="en-US" sz="2400" b="1" dirty="0">
                <a:solidFill>
                  <a:schemeClr val="bg1"/>
                </a:solidFill>
              </a:rPr>
              <a:t>Members of the 2011 Redistricting Commission</a:t>
            </a:r>
          </a:p>
        </p:txBody>
      </p:sp>
    </p:spTree>
    <p:extLst>
      <p:ext uri="{BB962C8B-B14F-4D97-AF65-F5344CB8AC3E}">
        <p14:creationId xmlns:p14="http://schemas.microsoft.com/office/powerpoint/2010/main" val="991395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369" y="3176410"/>
            <a:ext cx="4068232" cy="1297619"/>
          </a:xfrm>
        </p:spPr>
        <p:txBody>
          <a:bodyPr/>
          <a:lstStyle/>
          <a:p>
            <a:r>
              <a:rPr lang="en-US" dirty="0"/>
              <a:t>Washington State</a:t>
            </a:r>
            <a:br>
              <a:rPr lang="en-US" dirty="0"/>
            </a:br>
            <a:r>
              <a:rPr lang="en-US" dirty="0"/>
              <a:t>Redistricting Rules</a:t>
            </a:r>
          </a:p>
        </p:txBody>
      </p:sp>
      <p:sp>
        <p:nvSpPr>
          <p:cNvPr id="3" name="Content Placeholder 2"/>
          <p:cNvSpPr>
            <a:spLocks noGrp="1"/>
          </p:cNvSpPr>
          <p:nvPr>
            <p:ph idx="1"/>
          </p:nvPr>
        </p:nvSpPr>
        <p:spPr>
          <a:xfrm>
            <a:off x="5372101" y="963386"/>
            <a:ext cx="6262917" cy="5176157"/>
          </a:xfrm>
        </p:spPr>
        <p:txBody>
          <a:bodyPr>
            <a:normAutofit/>
          </a:bodyPr>
          <a:lstStyle/>
          <a:p>
            <a:r>
              <a:rPr lang="en-US" dirty="0"/>
              <a:t>Maintain Equal Population	</a:t>
            </a:r>
          </a:p>
          <a:p>
            <a:r>
              <a:rPr lang="en-US" dirty="0"/>
              <a:t>Compact, contiguous, convenient</a:t>
            </a:r>
          </a:p>
          <a:p>
            <a:r>
              <a:rPr lang="en-US" dirty="0"/>
              <a:t>Minimize splitting Political Boundaries</a:t>
            </a:r>
          </a:p>
          <a:p>
            <a:pPr lvl="1"/>
            <a:r>
              <a:rPr lang="en-US" dirty="0"/>
              <a:t>County and municipality</a:t>
            </a:r>
          </a:p>
          <a:p>
            <a:r>
              <a:rPr lang="en-US" dirty="0"/>
              <a:t>Preserve Communities of Interest	</a:t>
            </a:r>
          </a:p>
          <a:p>
            <a:r>
              <a:rPr lang="en-US" dirty="0"/>
              <a:t>Prohibit Undue Favoritism</a:t>
            </a:r>
          </a:p>
          <a:p>
            <a:pPr lvl="1"/>
            <a:r>
              <a:rPr lang="en-US" dirty="0"/>
              <a:t>Party or group</a:t>
            </a:r>
          </a:p>
          <a:p>
            <a:pPr lvl="1"/>
            <a:r>
              <a:rPr lang="en-US" dirty="0"/>
              <a:t>Provide fair and effective representation</a:t>
            </a:r>
          </a:p>
          <a:p>
            <a:pPr lvl="1"/>
            <a:r>
              <a:rPr lang="en-US" dirty="0"/>
              <a:t>Encourage electoral competition</a:t>
            </a:r>
          </a:p>
        </p:txBody>
      </p:sp>
    </p:spTree>
    <p:extLst>
      <p:ext uri="{BB962C8B-B14F-4D97-AF65-F5344CB8AC3E}">
        <p14:creationId xmlns:p14="http://schemas.microsoft.com/office/powerpoint/2010/main" val="4014573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Voting Rights Act 1965</a:t>
            </a:r>
          </a:p>
        </p:txBody>
      </p:sp>
      <p:sp>
        <p:nvSpPr>
          <p:cNvPr id="3" name="Content Placeholder 2"/>
          <p:cNvSpPr>
            <a:spLocks noGrp="1"/>
          </p:cNvSpPr>
          <p:nvPr>
            <p:ph idx="1"/>
          </p:nvPr>
        </p:nvSpPr>
        <p:spPr>
          <a:xfrm>
            <a:off x="732368" y="2212018"/>
            <a:ext cx="5363632" cy="4343400"/>
          </a:xfrm>
        </p:spPr>
        <p:txBody>
          <a:bodyPr>
            <a:normAutofit/>
          </a:bodyPr>
          <a:lstStyle/>
          <a:p>
            <a:pPr marL="0" indent="0">
              <a:buNone/>
            </a:pPr>
            <a:r>
              <a:rPr lang="en-US" sz="2800" b="1" dirty="0">
                <a:solidFill>
                  <a:schemeClr val="accent2">
                    <a:lumMod val="75000"/>
                  </a:schemeClr>
                </a:solidFill>
              </a:rPr>
              <a:t>Section 2 </a:t>
            </a:r>
            <a:r>
              <a:rPr lang="en-US" sz="2800" b="1" dirty="0"/>
              <a:t/>
            </a:r>
            <a:br>
              <a:rPr lang="en-US" sz="2800" b="1" dirty="0"/>
            </a:br>
            <a:r>
              <a:rPr lang="en-US" sz="2800" dirty="0"/>
              <a:t>Prohibits voting practices or procedures that discriminate</a:t>
            </a:r>
          </a:p>
          <a:p>
            <a:pPr marL="0" indent="0">
              <a:buNone/>
            </a:pPr>
            <a:r>
              <a:rPr lang="en-US" sz="2800" b="1" dirty="0">
                <a:solidFill>
                  <a:schemeClr val="accent2">
                    <a:lumMod val="75000"/>
                  </a:schemeClr>
                </a:solidFill>
              </a:rPr>
              <a:t>Section 5</a:t>
            </a:r>
            <a:r>
              <a:rPr lang="en-US" sz="2800" dirty="0"/>
              <a:t/>
            </a:r>
            <a:br>
              <a:rPr lang="en-US" sz="2800" dirty="0"/>
            </a:br>
            <a:r>
              <a:rPr lang="en-US" sz="2800" dirty="0"/>
              <a:t>Covered jurisdictions </a:t>
            </a:r>
            <a:br>
              <a:rPr lang="en-US" sz="2800" dirty="0"/>
            </a:br>
            <a:r>
              <a:rPr lang="en-US" sz="2800" dirty="0"/>
              <a:t>require federal court</a:t>
            </a:r>
            <a:br>
              <a:rPr lang="en-US" sz="2800" dirty="0"/>
            </a:br>
            <a:r>
              <a:rPr lang="en-US" sz="2800" dirty="0"/>
              <a:t>approval</a:t>
            </a:r>
            <a:br>
              <a:rPr lang="en-US" sz="2800" dirty="0"/>
            </a:br>
            <a:endParaRPr lang="en-US" sz="2800" dirty="0"/>
          </a:p>
        </p:txBody>
      </p:sp>
      <p:pic>
        <p:nvPicPr>
          <p:cNvPr id="10242" name="Picture 2" descr="https://www.voterparticipation.org/wp-content/uploads/2015/08/lbj_vra-1024x794.png">
            <a:extLst>
              <a:ext uri="{FF2B5EF4-FFF2-40B4-BE49-F238E27FC236}">
                <a16:creationId xmlns="" xmlns:a16="http://schemas.microsoft.com/office/drawing/2014/main" id="{D7249AD1-71CA-46E0-B7D4-8E40B7942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4206" y="1962149"/>
            <a:ext cx="5367794" cy="4162425"/>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5689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VRA State under Section 5.jpg">
            <a:extLst>
              <a:ext uri="{FF2B5EF4-FFF2-40B4-BE49-F238E27FC236}">
                <a16:creationId xmlns="" xmlns:a16="http://schemas.microsoft.com/office/drawing/2014/main" id="{B19590AB-BDC6-43A1-A766-0D0B81E5F83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3241" b="749"/>
          <a:stretch/>
        </p:blipFill>
        <p:spPr>
          <a:xfrm>
            <a:off x="5814408" y="1407397"/>
            <a:ext cx="6377592" cy="4514346"/>
          </a:xfrm>
          <a:prstGeom prst="rect">
            <a:avLst/>
          </a:prstGeom>
          <a:effectLst>
            <a:outerShdw blurRad="63500" sx="102000" sy="102000" algn="ctr" rotWithShape="0">
              <a:prstClr val="black">
                <a:alpha val="40000"/>
              </a:prstClr>
            </a:outerShdw>
          </a:effectLst>
        </p:spPr>
      </p:pic>
      <p:sp>
        <p:nvSpPr>
          <p:cNvPr id="5" name="Title 4">
            <a:extLst>
              <a:ext uri="{FF2B5EF4-FFF2-40B4-BE49-F238E27FC236}">
                <a16:creationId xmlns="" xmlns:a16="http://schemas.microsoft.com/office/drawing/2014/main" id="{E8CF9C23-2300-4C8F-91EE-DBB540190AAA}"/>
              </a:ext>
            </a:extLst>
          </p:cNvPr>
          <p:cNvSpPr>
            <a:spLocks noGrp="1"/>
          </p:cNvSpPr>
          <p:nvPr>
            <p:ph type="title"/>
          </p:nvPr>
        </p:nvSpPr>
        <p:spPr>
          <a:xfrm>
            <a:off x="732369" y="336686"/>
            <a:ext cx="10723035" cy="1297619"/>
          </a:xfrm>
        </p:spPr>
        <p:txBody>
          <a:bodyPr/>
          <a:lstStyle/>
          <a:p>
            <a:r>
              <a:rPr lang="en-US" dirty="0"/>
              <a:t>Voting Rights </a:t>
            </a:r>
            <a:r>
              <a:rPr lang="en-US" dirty="0" smtClean="0"/>
              <a:t>Act</a:t>
            </a:r>
            <a:endParaRPr lang="en-US" dirty="0"/>
          </a:p>
        </p:txBody>
      </p:sp>
      <p:sp>
        <p:nvSpPr>
          <p:cNvPr id="2" name="&quot;No&quot; Symbol 1"/>
          <p:cNvSpPr/>
          <p:nvPr/>
        </p:nvSpPr>
        <p:spPr>
          <a:xfrm>
            <a:off x="6995755" y="1535261"/>
            <a:ext cx="4459649" cy="4258617"/>
          </a:xfrm>
          <a:prstGeom prst="noSmoking">
            <a:avLst/>
          </a:prstGeom>
          <a:solidFill>
            <a:srgbClr val="C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5">
            <a:extLst>
              <a:ext uri="{FF2B5EF4-FFF2-40B4-BE49-F238E27FC236}">
                <a16:creationId xmlns="" xmlns:a16="http://schemas.microsoft.com/office/drawing/2014/main" id="{F880EB4C-27CD-4A1B-97F2-F1ABE4553FEC}"/>
              </a:ext>
            </a:extLst>
          </p:cNvPr>
          <p:cNvSpPr>
            <a:spLocks noGrp="1"/>
          </p:cNvSpPr>
          <p:nvPr>
            <p:ph idx="1"/>
          </p:nvPr>
        </p:nvSpPr>
        <p:spPr>
          <a:xfrm>
            <a:off x="732369" y="2173743"/>
            <a:ext cx="3953932" cy="4343400"/>
          </a:xfrm>
        </p:spPr>
        <p:txBody>
          <a:bodyPr/>
          <a:lstStyle/>
          <a:p>
            <a:pPr marL="0" indent="0">
              <a:buNone/>
            </a:pPr>
            <a:r>
              <a:rPr lang="en-US" dirty="0" smtClean="0"/>
              <a:t>“States </a:t>
            </a:r>
            <a:r>
              <a:rPr lang="en-US" dirty="0"/>
              <a:t>with a </a:t>
            </a:r>
            <a:r>
              <a:rPr lang="en-US" b="1" dirty="0"/>
              <a:t>history of discriminatory voting practices </a:t>
            </a:r>
            <a:r>
              <a:rPr lang="en-US" dirty="0"/>
              <a:t>that are subject to Section 5 of the Voting Rights Act; states </a:t>
            </a:r>
            <a:r>
              <a:rPr lang="en-US" b="1" dirty="0"/>
              <a:t>require federal approval </a:t>
            </a:r>
            <a:r>
              <a:rPr lang="en-US" dirty="0"/>
              <a:t>for any changes in voting laws</a:t>
            </a:r>
            <a:r>
              <a:rPr lang="en-US" dirty="0" smtClean="0"/>
              <a:t>.”</a:t>
            </a:r>
            <a:br>
              <a:rPr lang="en-US" dirty="0" smtClean="0"/>
            </a:br>
            <a:r>
              <a:rPr lang="en-US" dirty="0" smtClean="0"/>
              <a:t> </a:t>
            </a:r>
            <a:endParaRPr lang="en-US" dirty="0"/>
          </a:p>
        </p:txBody>
      </p:sp>
    </p:spTree>
    <p:extLst>
      <p:ext uri="{BB962C8B-B14F-4D97-AF65-F5344CB8AC3E}">
        <p14:creationId xmlns:p14="http://schemas.microsoft.com/office/powerpoint/2010/main" val="397216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dirty="0"/>
              <a:t>Why Controversial?</a:t>
            </a:r>
          </a:p>
        </p:txBody>
      </p:sp>
    </p:spTree>
    <p:extLst>
      <p:ext uri="{BB962C8B-B14F-4D97-AF65-F5344CB8AC3E}">
        <p14:creationId xmlns:p14="http://schemas.microsoft.com/office/powerpoint/2010/main" val="15760547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Gerrymandering</a:t>
            </a:r>
            <a:br>
              <a:rPr lang="en-US" dirty="0"/>
            </a:br>
            <a:endParaRPr lang="en-US" dirty="0"/>
          </a:p>
        </p:txBody>
      </p:sp>
      <p:pic>
        <p:nvPicPr>
          <p:cNvPr id="4" name="Content Placeholder 3" descr="Gerrymander_actual districti in MA.png"/>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32368" y="1877199"/>
            <a:ext cx="6615894" cy="4280873"/>
          </a:xfrm>
        </p:spPr>
      </p:pic>
      <p:pic>
        <p:nvPicPr>
          <p:cNvPr id="5" name="Picture 4" descr="Gerrymander_stylized district in articl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4117" y="839152"/>
            <a:ext cx="5070932" cy="5318920"/>
          </a:xfrm>
          <a:prstGeom prst="rect">
            <a:avLst/>
          </a:prstGeom>
        </p:spPr>
      </p:pic>
      <p:sp>
        <p:nvSpPr>
          <p:cNvPr id="6" name="TextBox 5"/>
          <p:cNvSpPr txBox="1"/>
          <p:nvPr/>
        </p:nvSpPr>
        <p:spPr>
          <a:xfrm>
            <a:off x="1052014" y="4980800"/>
            <a:ext cx="3549241" cy="369332"/>
          </a:xfrm>
          <a:prstGeom prst="rect">
            <a:avLst/>
          </a:prstGeom>
          <a:noFill/>
        </p:spPr>
        <p:txBody>
          <a:bodyPr wrap="none" rtlCol="0">
            <a:spAutoFit/>
          </a:bodyPr>
          <a:lstStyle/>
          <a:p>
            <a:r>
              <a:rPr lang="en-US" dirty="0"/>
              <a:t>Governor Elbridge Gerry </a:t>
            </a:r>
            <a:r>
              <a:rPr lang="en-US" b="1" dirty="0"/>
              <a:t>1812</a:t>
            </a:r>
          </a:p>
        </p:txBody>
      </p:sp>
      <p:sp>
        <p:nvSpPr>
          <p:cNvPr id="7" name="TextBox 6"/>
          <p:cNvSpPr txBox="1"/>
          <p:nvPr/>
        </p:nvSpPr>
        <p:spPr>
          <a:xfrm>
            <a:off x="732368" y="1046203"/>
            <a:ext cx="6629744" cy="646331"/>
          </a:xfrm>
          <a:prstGeom prst="rect">
            <a:avLst/>
          </a:prstGeom>
          <a:noFill/>
        </p:spPr>
        <p:txBody>
          <a:bodyPr wrap="square" rtlCol="0">
            <a:spAutoFit/>
          </a:bodyPr>
          <a:lstStyle/>
          <a:p>
            <a:r>
              <a:rPr lang="en-US" b="1" dirty="0"/>
              <a:t>Manipulate the boundaries of (an electoral constituency) so as to favor one party or class.</a:t>
            </a:r>
          </a:p>
        </p:txBody>
      </p:sp>
    </p:spTree>
    <p:extLst>
      <p:ext uri="{BB962C8B-B14F-4D97-AF65-F5344CB8AC3E}">
        <p14:creationId xmlns:p14="http://schemas.microsoft.com/office/powerpoint/2010/main" val="1564271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Gerrymander Tactics</a:t>
            </a:r>
          </a:p>
        </p:txBody>
      </p:sp>
      <p:sp>
        <p:nvSpPr>
          <p:cNvPr id="3" name="Content Placeholder 2"/>
          <p:cNvSpPr>
            <a:spLocks noGrp="1"/>
          </p:cNvSpPr>
          <p:nvPr>
            <p:ph idx="1"/>
          </p:nvPr>
        </p:nvSpPr>
        <p:spPr>
          <a:xfrm>
            <a:off x="732368" y="1992085"/>
            <a:ext cx="8999461" cy="3788230"/>
          </a:xfrm>
        </p:spPr>
        <p:txBody>
          <a:bodyPr/>
          <a:lstStyle/>
          <a:p>
            <a:pPr marL="0" indent="0">
              <a:buNone/>
            </a:pPr>
            <a:r>
              <a:rPr lang="en-US" b="1" dirty="0">
                <a:solidFill>
                  <a:schemeClr val="accent2">
                    <a:lumMod val="75000"/>
                  </a:schemeClr>
                </a:solidFill>
              </a:rPr>
              <a:t>Cracking – </a:t>
            </a:r>
            <a:r>
              <a:rPr lang="en-US" dirty="0"/>
              <a:t>spread voters among many districts </a:t>
            </a:r>
          </a:p>
          <a:p>
            <a:pPr marL="0" indent="0">
              <a:buNone/>
            </a:pPr>
            <a:r>
              <a:rPr lang="en-US" b="1" dirty="0">
                <a:solidFill>
                  <a:schemeClr val="accent2">
                    <a:lumMod val="75000"/>
                  </a:schemeClr>
                </a:solidFill>
              </a:rPr>
              <a:t>Packing – </a:t>
            </a:r>
            <a:r>
              <a:rPr lang="en-US" dirty="0"/>
              <a:t>concentrate voters </a:t>
            </a:r>
          </a:p>
          <a:p>
            <a:pPr marL="0" indent="0">
              <a:buNone/>
            </a:pPr>
            <a:r>
              <a:rPr lang="en-US" b="1" dirty="0">
                <a:solidFill>
                  <a:schemeClr val="accent2">
                    <a:lumMod val="75000"/>
                  </a:schemeClr>
                </a:solidFill>
              </a:rPr>
              <a:t>Tacking – </a:t>
            </a:r>
            <a:r>
              <a:rPr lang="en-US" dirty="0"/>
              <a:t>grab a distant area with specific demographics</a:t>
            </a:r>
          </a:p>
          <a:p>
            <a:pPr marL="0" indent="0">
              <a:buNone/>
            </a:pPr>
            <a:r>
              <a:rPr lang="en-US" b="1" dirty="0">
                <a:solidFill>
                  <a:schemeClr val="accent2">
                    <a:lumMod val="75000"/>
                  </a:schemeClr>
                </a:solidFill>
              </a:rPr>
              <a:t>Hijacking</a:t>
            </a:r>
            <a:r>
              <a:rPr lang="en-US" dirty="0">
                <a:solidFill>
                  <a:schemeClr val="accent2">
                    <a:lumMod val="75000"/>
                  </a:schemeClr>
                </a:solidFill>
              </a:rPr>
              <a:t> </a:t>
            </a:r>
            <a:r>
              <a:rPr lang="en-US" b="1" dirty="0">
                <a:solidFill>
                  <a:schemeClr val="accent2">
                    <a:lumMod val="75000"/>
                  </a:schemeClr>
                </a:solidFill>
              </a:rPr>
              <a:t>–</a:t>
            </a:r>
            <a:r>
              <a:rPr lang="en-US" dirty="0">
                <a:solidFill>
                  <a:schemeClr val="accent2">
                    <a:lumMod val="75000"/>
                  </a:schemeClr>
                </a:solidFill>
              </a:rPr>
              <a:t> </a:t>
            </a:r>
            <a:r>
              <a:rPr lang="en-US" dirty="0"/>
              <a:t>redraw two districts to force two incumbents run against each other </a:t>
            </a:r>
          </a:p>
          <a:p>
            <a:pPr marL="0" indent="0">
              <a:buNone/>
            </a:pPr>
            <a:r>
              <a:rPr lang="en-US" b="1" dirty="0">
                <a:solidFill>
                  <a:schemeClr val="accent2">
                    <a:lumMod val="75000"/>
                  </a:schemeClr>
                </a:solidFill>
              </a:rPr>
              <a:t>Kidnapping – </a:t>
            </a:r>
            <a:r>
              <a:rPr lang="en-US" dirty="0"/>
              <a:t>put significant support in neighboring district</a:t>
            </a:r>
          </a:p>
        </p:txBody>
      </p:sp>
    </p:spTree>
    <p:extLst>
      <p:ext uri="{BB962C8B-B14F-4D97-AF65-F5344CB8AC3E}">
        <p14:creationId xmlns:p14="http://schemas.microsoft.com/office/powerpoint/2010/main" val="4121509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63341" y="1885951"/>
            <a:ext cx="6217920" cy="4343400"/>
          </a:xfrm>
        </p:spPr>
        <p:txBody>
          <a:bodyPr>
            <a:noAutofit/>
          </a:bodyPr>
          <a:lstStyle/>
          <a:p>
            <a:pPr marL="0" indent="0">
              <a:buNone/>
            </a:pPr>
            <a:r>
              <a:rPr lang="en-US" sz="3200" dirty="0"/>
              <a:t>  </a:t>
            </a:r>
            <a:r>
              <a:rPr lang="en-US" sz="3200" b="1" dirty="0">
                <a:solidFill>
                  <a:schemeClr val="accent1">
                    <a:lumMod val="75000"/>
                  </a:schemeClr>
                </a:solidFill>
              </a:rPr>
              <a:t>Nonpartisan Nonprofit</a:t>
            </a:r>
          </a:p>
          <a:p>
            <a:pPr marL="863600" lvl="1" indent="-514350">
              <a:spcBef>
                <a:spcPts val="1800"/>
              </a:spcBef>
              <a:buFont typeface="+mj-lt"/>
              <a:buAutoNum type="arabicPeriod"/>
            </a:pPr>
            <a:r>
              <a:rPr lang="en-US" sz="2400" dirty="0"/>
              <a:t>Inspire action through stories of civic engagement</a:t>
            </a:r>
          </a:p>
          <a:p>
            <a:pPr marL="863600" lvl="1" indent="-514350">
              <a:spcBef>
                <a:spcPts val="1800"/>
              </a:spcBef>
              <a:buFont typeface="+mj-lt"/>
              <a:buAutoNum type="arabicPeriod"/>
            </a:pPr>
            <a:r>
              <a:rPr lang="en-US" sz="2400" dirty="0"/>
              <a:t>Enhance civic education</a:t>
            </a:r>
            <a:endParaRPr lang="en-US" sz="1200" dirty="0"/>
          </a:p>
          <a:p>
            <a:pPr marL="863600" lvl="1" indent="-514350">
              <a:spcBef>
                <a:spcPts val="1800"/>
              </a:spcBef>
              <a:buFont typeface="+mj-lt"/>
              <a:buAutoNum type="arabicPeriod"/>
            </a:pPr>
            <a:r>
              <a:rPr lang="en-US" sz="2400" dirty="0"/>
              <a:t>Create cultural change to honor public service</a:t>
            </a:r>
            <a:br>
              <a:rPr lang="en-US" sz="2400" dirty="0"/>
            </a:br>
            <a:endParaRPr lang="en-US" b="1" dirty="0"/>
          </a:p>
          <a:p>
            <a:pPr marL="0" indent="0">
              <a:buNone/>
            </a:pPr>
            <a:r>
              <a:rPr lang="en-US" i="1" dirty="0"/>
              <a:t>	</a:t>
            </a:r>
            <a:r>
              <a:rPr lang="en-US" sz="2000" dirty="0"/>
              <a:t>Director: Alison McCaffree</a:t>
            </a:r>
            <a:endParaRPr lang="en-US" dirty="0"/>
          </a:p>
          <a:p>
            <a:pPr marL="349250" lvl="1" indent="0">
              <a:buNone/>
            </a:pPr>
            <a:endParaRPr lang="en-US" sz="3200" dirty="0"/>
          </a:p>
        </p:txBody>
      </p:sp>
      <p:pic>
        <p:nvPicPr>
          <p:cNvPr id="7" name="Picture 6">
            <a:extLst>
              <a:ext uri="{FF2B5EF4-FFF2-40B4-BE49-F238E27FC236}">
                <a16:creationId xmlns="" xmlns:a16="http://schemas.microsoft.com/office/drawing/2014/main" id="{4C5C1586-0081-4A79-B7CA-821A68F61B52}"/>
              </a:ext>
            </a:extLst>
          </p:cNvPr>
          <p:cNvPicPr>
            <a:picLocks noChangeAspect="1"/>
          </p:cNvPicPr>
          <p:nvPr/>
        </p:nvPicPr>
        <p:blipFill>
          <a:blip r:embed="rId3"/>
          <a:stretch>
            <a:fillRect/>
          </a:stretch>
        </p:blipFill>
        <p:spPr>
          <a:xfrm>
            <a:off x="203530" y="1577341"/>
            <a:ext cx="3659810" cy="5366114"/>
          </a:xfrm>
          <a:prstGeom prst="rect">
            <a:avLst/>
          </a:prstGeom>
        </p:spPr>
      </p:pic>
      <p:pic>
        <p:nvPicPr>
          <p:cNvPr id="5" name="Picture 4">
            <a:extLst>
              <a:ext uri="{FF2B5EF4-FFF2-40B4-BE49-F238E27FC236}">
                <a16:creationId xmlns="" xmlns:a16="http://schemas.microsoft.com/office/drawing/2014/main" id="{53B2BAD8-9320-454B-90D4-E803DA2957AE}"/>
              </a:ext>
            </a:extLst>
          </p:cNvPr>
          <p:cNvPicPr>
            <a:picLocks noChangeAspect="1"/>
          </p:cNvPicPr>
          <p:nvPr/>
        </p:nvPicPr>
        <p:blipFill>
          <a:blip r:embed="rId4"/>
          <a:stretch>
            <a:fillRect/>
          </a:stretch>
        </p:blipFill>
        <p:spPr>
          <a:xfrm>
            <a:off x="4162425" y="605820"/>
            <a:ext cx="5057775" cy="1125826"/>
          </a:xfrm>
          <a:prstGeom prst="rect">
            <a:avLst/>
          </a:prstGeom>
        </p:spPr>
      </p:pic>
    </p:spTree>
    <p:extLst>
      <p:ext uri="{BB962C8B-B14F-4D97-AF65-F5344CB8AC3E}">
        <p14:creationId xmlns:p14="http://schemas.microsoft.com/office/powerpoint/2010/main" val="2521671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Hypothetical State</a:t>
            </a:r>
          </a:p>
        </p:txBody>
      </p:sp>
      <p:sp>
        <p:nvSpPr>
          <p:cNvPr id="5" name="TextBox 4"/>
          <p:cNvSpPr txBox="1"/>
          <p:nvPr/>
        </p:nvSpPr>
        <p:spPr>
          <a:xfrm>
            <a:off x="6835010" y="2401510"/>
            <a:ext cx="3435014" cy="3046988"/>
          </a:xfrm>
          <a:prstGeom prst="rect">
            <a:avLst/>
          </a:prstGeom>
          <a:noFill/>
        </p:spPr>
        <p:txBody>
          <a:bodyPr wrap="square" rtlCol="0">
            <a:spAutoFit/>
          </a:bodyPr>
          <a:lstStyle/>
          <a:p>
            <a:pPr marL="342900" indent="-342900">
              <a:buAutoNum type="arabicPlain" startAt="40"/>
            </a:pPr>
            <a:r>
              <a:rPr lang="en-US" sz="2400" dirty="0"/>
              <a:t> Democrats</a:t>
            </a:r>
          </a:p>
          <a:p>
            <a:r>
              <a:rPr lang="en-US" sz="2400" dirty="0"/>
              <a:t>40 Republicans</a:t>
            </a:r>
          </a:p>
          <a:p>
            <a:endParaRPr lang="en-US" sz="2400" dirty="0"/>
          </a:p>
          <a:p>
            <a:r>
              <a:rPr lang="en-US" sz="2400" dirty="0"/>
              <a:t>Large City in the middle of the state</a:t>
            </a:r>
          </a:p>
          <a:p>
            <a:endParaRPr lang="en-US" sz="2400" dirty="0"/>
          </a:p>
          <a:p>
            <a:r>
              <a:rPr lang="en-US" sz="2400" dirty="0"/>
              <a:t>Split into 4 districts of 20 people each</a:t>
            </a:r>
          </a:p>
        </p:txBody>
      </p:sp>
      <p:sp>
        <p:nvSpPr>
          <p:cNvPr id="74" name="Oval 73"/>
          <p:cNvSpPr/>
          <p:nvPr/>
        </p:nvSpPr>
        <p:spPr>
          <a:xfrm>
            <a:off x="6662849" y="2917779"/>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6662849" y="2553912"/>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 xmlns:a16="http://schemas.microsoft.com/office/drawing/2014/main" id="{24229092-F891-4B89-B12E-14CF3EEE9E20}"/>
              </a:ext>
            </a:extLst>
          </p:cNvPr>
          <p:cNvGrpSpPr/>
          <p:nvPr/>
        </p:nvGrpSpPr>
        <p:grpSpPr>
          <a:xfrm>
            <a:off x="2073275" y="1872343"/>
            <a:ext cx="4120696" cy="4049486"/>
            <a:chOff x="2073275" y="1872343"/>
            <a:chExt cx="4120696" cy="4049486"/>
          </a:xfrm>
        </p:grpSpPr>
        <p:sp>
          <p:nvSpPr>
            <p:cNvPr id="3" name="Rounded Rectangle 2"/>
            <p:cNvSpPr/>
            <p:nvPr/>
          </p:nvSpPr>
          <p:spPr>
            <a:xfrm>
              <a:off x="2073275" y="1872343"/>
              <a:ext cx="4120696" cy="4049486"/>
            </a:xfrm>
            <a:prstGeom prst="roundRect">
              <a:avLst>
                <a:gd name="adj" fmla="val 5267"/>
              </a:avLst>
            </a:prstGeom>
            <a:no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5019511" y="3123156"/>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775008" y="2416766"/>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3814024" y="2432168"/>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503581" y="2693981"/>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498330" y="2421413"/>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269168" y="2851308"/>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581219" y="3739762"/>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734415" y="3044493"/>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2824238" y="3039741"/>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387526" y="3734219"/>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574020" y="3602017"/>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722812" y="3722988"/>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4163046" y="3527140"/>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4118824" y="2736968"/>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966424" y="2584568"/>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3310141" y="2851308"/>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2944830" y="2770295"/>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3751992" y="2673260"/>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4917954" y="3433394"/>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4712944" y="3008635"/>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5289584" y="3136511"/>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3983816" y="3478374"/>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3795960" y="3404373"/>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3469345" y="3001359"/>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5510428" y="4027437"/>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5004947" y="4025081"/>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5498329" y="4375702"/>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4740436" y="4329255"/>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5369192" y="4627732"/>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5608469" y="4965195"/>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5397990" y="4967962"/>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5639373" y="5234796"/>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5401792" y="5247435"/>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5133392" y="4977811"/>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4963982" y="4765572"/>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4368067" y="4446518"/>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4541489" y="4774457"/>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4754172" y="5198190"/>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4470936" y="5040864"/>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4121320" y="5119527"/>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3501946" y="5090108"/>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3966424" y="4388923"/>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3761205" y="4383764"/>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3893207" y="4631721"/>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3645151" y="4627732"/>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3429125" y="4311544"/>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2871618" y="5038313"/>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 xmlns:a16="http://schemas.microsoft.com/office/drawing/2014/main" id="{7410902A-BB41-48B4-B845-D9FC0C490CCB}"/>
                </a:ext>
              </a:extLst>
            </p:cNvPr>
            <p:cNvSpPr/>
            <p:nvPr/>
          </p:nvSpPr>
          <p:spPr>
            <a:xfrm>
              <a:off x="2600196" y="2672260"/>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 xmlns:a16="http://schemas.microsoft.com/office/drawing/2014/main" id="{2326E426-0CBE-4035-9627-5107E87B7009}"/>
                </a:ext>
              </a:extLst>
            </p:cNvPr>
            <p:cNvSpPr/>
            <p:nvPr/>
          </p:nvSpPr>
          <p:spPr>
            <a:xfrm>
              <a:off x="2501508" y="2999400"/>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 xmlns:a16="http://schemas.microsoft.com/office/drawing/2014/main" id="{C248EF5C-81A8-4E34-AF42-D954B8D0DF7C}"/>
                </a:ext>
              </a:extLst>
            </p:cNvPr>
            <p:cNvSpPr/>
            <p:nvPr/>
          </p:nvSpPr>
          <p:spPr>
            <a:xfrm>
              <a:off x="2804067" y="3349024"/>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 xmlns:a16="http://schemas.microsoft.com/office/drawing/2014/main" id="{3CEA24DA-AB58-4349-96E6-A6B75865AB48}"/>
                </a:ext>
              </a:extLst>
            </p:cNvPr>
            <p:cNvSpPr/>
            <p:nvPr/>
          </p:nvSpPr>
          <p:spPr>
            <a:xfrm>
              <a:off x="2494785" y="3638135"/>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 xmlns:a16="http://schemas.microsoft.com/office/drawing/2014/main" id="{3ED7B38A-4482-4B7C-81AD-59102CCC98F9}"/>
                </a:ext>
              </a:extLst>
            </p:cNvPr>
            <p:cNvSpPr/>
            <p:nvPr/>
          </p:nvSpPr>
          <p:spPr>
            <a:xfrm>
              <a:off x="2880267" y="3992241"/>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 xmlns:a16="http://schemas.microsoft.com/office/drawing/2014/main" id="{782665BC-FBD9-4202-8FDE-6A67402D0279}"/>
                </a:ext>
              </a:extLst>
            </p:cNvPr>
            <p:cNvSpPr/>
            <p:nvPr/>
          </p:nvSpPr>
          <p:spPr>
            <a:xfrm>
              <a:off x="2570985" y="4086370"/>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 xmlns:a16="http://schemas.microsoft.com/office/drawing/2014/main" id="{3054C482-701D-4EF6-95E7-7C571300DA5E}"/>
                </a:ext>
              </a:extLst>
            </p:cNvPr>
            <p:cNvSpPr/>
            <p:nvPr/>
          </p:nvSpPr>
          <p:spPr>
            <a:xfrm>
              <a:off x="3095420" y="3687441"/>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 xmlns:a16="http://schemas.microsoft.com/office/drawing/2014/main" id="{BFEDD65D-F698-4BA0-B58D-4B017BB73D4B}"/>
                </a:ext>
              </a:extLst>
            </p:cNvPr>
            <p:cNvSpPr/>
            <p:nvPr/>
          </p:nvSpPr>
          <p:spPr>
            <a:xfrm>
              <a:off x="2960949" y="4355311"/>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 xmlns:a16="http://schemas.microsoft.com/office/drawing/2014/main" id="{8171D3D6-2FF4-4B86-83EE-9AFE1C019E89}"/>
                </a:ext>
              </a:extLst>
            </p:cNvPr>
            <p:cNvSpPr/>
            <p:nvPr/>
          </p:nvSpPr>
          <p:spPr>
            <a:xfrm>
              <a:off x="2427549" y="4615288"/>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 xmlns:a16="http://schemas.microsoft.com/office/drawing/2014/main" id="{858E9406-A9DE-4194-BC2A-FAB099D3B641}"/>
                </a:ext>
              </a:extLst>
            </p:cNvPr>
            <p:cNvSpPr/>
            <p:nvPr/>
          </p:nvSpPr>
          <p:spPr>
            <a:xfrm>
              <a:off x="2651667" y="4758724"/>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 xmlns:a16="http://schemas.microsoft.com/office/drawing/2014/main" id="{F9CF5F9F-6773-4B9E-BA41-2EA01B706F08}"/>
                </a:ext>
              </a:extLst>
            </p:cNvPr>
            <p:cNvSpPr/>
            <p:nvPr/>
          </p:nvSpPr>
          <p:spPr>
            <a:xfrm>
              <a:off x="3068526" y="4669077"/>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 xmlns:a16="http://schemas.microsoft.com/office/drawing/2014/main" id="{5E895B62-F88E-48F3-85FB-B84440B70CFD}"/>
                </a:ext>
              </a:extLst>
            </p:cNvPr>
            <p:cNvSpPr/>
            <p:nvPr/>
          </p:nvSpPr>
          <p:spPr>
            <a:xfrm>
              <a:off x="3086455" y="5184548"/>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 xmlns:a16="http://schemas.microsoft.com/office/drawing/2014/main" id="{857D5825-8B85-45BF-B023-314B4871C30C}"/>
                </a:ext>
              </a:extLst>
            </p:cNvPr>
            <p:cNvSpPr/>
            <p:nvPr/>
          </p:nvSpPr>
          <p:spPr>
            <a:xfrm>
              <a:off x="2741314" y="5215924"/>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 xmlns:a16="http://schemas.microsoft.com/office/drawing/2014/main" id="{2D9DF6DB-CE99-49F2-A3E9-8709E8813FA1}"/>
                </a:ext>
              </a:extLst>
            </p:cNvPr>
            <p:cNvSpPr/>
            <p:nvPr/>
          </p:nvSpPr>
          <p:spPr>
            <a:xfrm>
              <a:off x="2613643" y="3402883"/>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 xmlns:a16="http://schemas.microsoft.com/office/drawing/2014/main" id="{A05DD6DE-DDA4-47F9-9B9A-5DFA3AE93D89}"/>
                </a:ext>
              </a:extLst>
            </p:cNvPr>
            <p:cNvSpPr/>
            <p:nvPr/>
          </p:nvSpPr>
          <p:spPr>
            <a:xfrm>
              <a:off x="3129114" y="3317719"/>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 xmlns:a16="http://schemas.microsoft.com/office/drawing/2014/main" id="{4CEBDA77-218C-4687-939A-A4D9521095B3}"/>
                </a:ext>
              </a:extLst>
            </p:cNvPr>
            <p:cNvSpPr/>
            <p:nvPr/>
          </p:nvSpPr>
          <p:spPr>
            <a:xfrm>
              <a:off x="2492620" y="4344178"/>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 xmlns:a16="http://schemas.microsoft.com/office/drawing/2014/main" id="{94272321-5D71-43B0-8A87-BB974136FED0}"/>
                </a:ext>
              </a:extLst>
            </p:cNvPr>
            <p:cNvSpPr/>
            <p:nvPr/>
          </p:nvSpPr>
          <p:spPr>
            <a:xfrm>
              <a:off x="3687091" y="3965347"/>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 xmlns:a16="http://schemas.microsoft.com/office/drawing/2014/main" id="{D396AA15-C963-4A6A-88F0-485AD0BD11B3}"/>
                </a:ext>
              </a:extLst>
            </p:cNvPr>
            <p:cNvSpPr/>
            <p:nvPr/>
          </p:nvSpPr>
          <p:spPr>
            <a:xfrm>
              <a:off x="3866385" y="4108782"/>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 xmlns:a16="http://schemas.microsoft.com/office/drawing/2014/main" id="{CCCE102C-1CEE-43A8-BF56-381E5361D767}"/>
                </a:ext>
              </a:extLst>
            </p:cNvPr>
            <p:cNvSpPr/>
            <p:nvPr/>
          </p:nvSpPr>
          <p:spPr>
            <a:xfrm>
              <a:off x="3902244" y="3929488"/>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 xmlns:a16="http://schemas.microsoft.com/office/drawing/2014/main" id="{3217F48A-114E-4A25-990D-8C5115CC2430}"/>
                </a:ext>
              </a:extLst>
            </p:cNvPr>
            <p:cNvSpPr/>
            <p:nvPr/>
          </p:nvSpPr>
          <p:spPr>
            <a:xfrm>
              <a:off x="3942586" y="3705370"/>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 xmlns:a16="http://schemas.microsoft.com/office/drawing/2014/main" id="{464439D6-E420-406B-9529-9FEF9039F6DC}"/>
                </a:ext>
              </a:extLst>
            </p:cNvPr>
            <p:cNvSpPr/>
            <p:nvPr/>
          </p:nvSpPr>
          <p:spPr>
            <a:xfrm>
              <a:off x="4229456" y="3723299"/>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 xmlns:a16="http://schemas.microsoft.com/office/drawing/2014/main" id="{615BA66D-2F62-448C-9B4B-52311C34FDD9}"/>
                </a:ext>
              </a:extLst>
            </p:cNvPr>
            <p:cNvSpPr/>
            <p:nvPr/>
          </p:nvSpPr>
          <p:spPr>
            <a:xfrm>
              <a:off x="4072574" y="3871216"/>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 xmlns:a16="http://schemas.microsoft.com/office/drawing/2014/main" id="{F8F5B1DF-FD66-417A-9AD2-4360A6C2A77C}"/>
                </a:ext>
              </a:extLst>
            </p:cNvPr>
            <p:cNvSpPr/>
            <p:nvPr/>
          </p:nvSpPr>
          <p:spPr>
            <a:xfrm>
              <a:off x="4036716" y="4068439"/>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 xmlns:a16="http://schemas.microsoft.com/office/drawing/2014/main" id="{B9346B9F-F6C1-409D-9DF7-0EBB5960A4A4}"/>
                </a:ext>
              </a:extLst>
            </p:cNvPr>
            <p:cNvSpPr/>
            <p:nvPr/>
          </p:nvSpPr>
          <p:spPr>
            <a:xfrm>
              <a:off x="4233939" y="4068439"/>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 xmlns:a16="http://schemas.microsoft.com/office/drawing/2014/main" id="{3D7165BF-3A3B-450C-A0CF-65E26AA3206F}"/>
                </a:ext>
              </a:extLst>
            </p:cNvPr>
            <p:cNvSpPr/>
            <p:nvPr/>
          </p:nvSpPr>
          <p:spPr>
            <a:xfrm>
              <a:off x="4493915" y="4028098"/>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 xmlns:a16="http://schemas.microsoft.com/office/drawing/2014/main" id="{0E34FC40-2897-4BCE-A29B-451537FC9CF9}"/>
                </a:ext>
              </a:extLst>
            </p:cNvPr>
            <p:cNvSpPr/>
            <p:nvPr/>
          </p:nvSpPr>
          <p:spPr>
            <a:xfrm>
              <a:off x="4319104" y="3925004"/>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 xmlns:a16="http://schemas.microsoft.com/office/drawing/2014/main" id="{5C4C6217-0C3A-4998-8A25-3D1A0A6B9CB0}"/>
                </a:ext>
              </a:extLst>
            </p:cNvPr>
            <p:cNvSpPr/>
            <p:nvPr/>
          </p:nvSpPr>
          <p:spPr>
            <a:xfrm>
              <a:off x="4590184" y="3358762"/>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 xmlns:a16="http://schemas.microsoft.com/office/drawing/2014/main" id="{8CC7E858-9FB4-41D7-AC4D-1BE6906EECB6}"/>
                </a:ext>
              </a:extLst>
            </p:cNvPr>
            <p:cNvSpPr/>
            <p:nvPr/>
          </p:nvSpPr>
          <p:spPr>
            <a:xfrm>
              <a:off x="5177372" y="3659080"/>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 xmlns:a16="http://schemas.microsoft.com/office/drawing/2014/main" id="{77B6EE61-2424-494E-AA64-D8350088AC00}"/>
                </a:ext>
              </a:extLst>
            </p:cNvPr>
            <p:cNvSpPr/>
            <p:nvPr/>
          </p:nvSpPr>
          <p:spPr>
            <a:xfrm>
              <a:off x="5531478" y="3448409"/>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 xmlns:a16="http://schemas.microsoft.com/office/drawing/2014/main" id="{C5A1ADBF-4621-4EA8-B958-F8FEAAAC1211}"/>
                </a:ext>
              </a:extLst>
            </p:cNvPr>
            <p:cNvSpPr/>
            <p:nvPr/>
          </p:nvSpPr>
          <p:spPr>
            <a:xfrm>
              <a:off x="5661466" y="3036032"/>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 xmlns:a16="http://schemas.microsoft.com/office/drawing/2014/main" id="{AEC4175F-F3C8-403E-819F-5C1CE5B5A27B}"/>
                </a:ext>
              </a:extLst>
            </p:cNvPr>
            <p:cNvSpPr/>
            <p:nvPr/>
          </p:nvSpPr>
          <p:spPr>
            <a:xfrm>
              <a:off x="4210920" y="3075870"/>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 xmlns:a16="http://schemas.microsoft.com/office/drawing/2014/main" id="{FD107C36-5DB8-4E55-A882-EE838A1CE6B0}"/>
                </a:ext>
              </a:extLst>
            </p:cNvPr>
            <p:cNvSpPr/>
            <p:nvPr/>
          </p:nvSpPr>
          <p:spPr>
            <a:xfrm>
              <a:off x="4246779" y="2582811"/>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 xmlns:a16="http://schemas.microsoft.com/office/drawing/2014/main" id="{10488A00-C984-437F-B58E-39BE631627B3}"/>
                </a:ext>
              </a:extLst>
            </p:cNvPr>
            <p:cNvSpPr/>
            <p:nvPr/>
          </p:nvSpPr>
          <p:spPr>
            <a:xfrm>
              <a:off x="4596402" y="2430411"/>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 xmlns:a16="http://schemas.microsoft.com/office/drawing/2014/main" id="{1475B437-EAE4-4B70-9FB6-4682AFBB0769}"/>
                </a:ext>
              </a:extLst>
            </p:cNvPr>
            <p:cNvSpPr/>
            <p:nvPr/>
          </p:nvSpPr>
          <p:spPr>
            <a:xfrm>
              <a:off x="5076014" y="2569364"/>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347523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mocratic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467649" y="1654447"/>
            <a:ext cx="3727131" cy="2183319"/>
          </a:xfrm>
          <a:prstGeom prst="rect">
            <a:avLst/>
          </a:prstGeom>
        </p:spPr>
      </p:pic>
      <p:sp>
        <p:nvSpPr>
          <p:cNvPr id="2" name="Rectangle 1">
            <a:extLst>
              <a:ext uri="{FF2B5EF4-FFF2-40B4-BE49-F238E27FC236}">
                <a16:creationId xmlns="" xmlns:a16="http://schemas.microsoft.com/office/drawing/2014/main" id="{476C38A5-C51C-4800-993B-5311062B64CD}"/>
              </a:ext>
            </a:extLst>
          </p:cNvPr>
          <p:cNvSpPr/>
          <p:nvPr/>
        </p:nvSpPr>
        <p:spPr>
          <a:xfrm>
            <a:off x="1455539" y="1207312"/>
            <a:ext cx="953011" cy="3308620"/>
          </a:xfrm>
          <a:prstGeom prst="rect">
            <a:avLst/>
          </a:prstGeom>
          <a:solidFill>
            <a:schemeClr val="accent2">
              <a:alpha val="2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 xmlns:a16="http://schemas.microsoft.com/office/drawing/2014/main" id="{442FCC4A-5F06-4FCE-B12E-A4B95EB3218B}"/>
              </a:ext>
            </a:extLst>
          </p:cNvPr>
          <p:cNvSpPr/>
          <p:nvPr/>
        </p:nvSpPr>
        <p:spPr>
          <a:xfrm>
            <a:off x="2480392" y="1207312"/>
            <a:ext cx="826236" cy="1899737"/>
          </a:xfrm>
          <a:prstGeom prst="rect">
            <a:avLst/>
          </a:prstGeom>
          <a:solidFill>
            <a:schemeClr val="accent2">
              <a:alpha val="2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 xmlns:a16="http://schemas.microsoft.com/office/drawing/2014/main" id="{9ABC2CEB-ABF1-4630-BA36-651B48DD104B}"/>
              </a:ext>
            </a:extLst>
          </p:cNvPr>
          <p:cNvSpPr/>
          <p:nvPr/>
        </p:nvSpPr>
        <p:spPr>
          <a:xfrm>
            <a:off x="3378470" y="1207312"/>
            <a:ext cx="1451522" cy="1899737"/>
          </a:xfrm>
          <a:prstGeom prst="rect">
            <a:avLst/>
          </a:prstGeom>
          <a:solidFill>
            <a:schemeClr val="accent2">
              <a:alpha val="2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Content Placeholder 3" descr="Republican 1.png"/>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2460712" y="4033505"/>
            <a:ext cx="3864371" cy="2087473"/>
          </a:xfrm>
        </p:spPr>
      </p:pic>
      <p:sp>
        <p:nvSpPr>
          <p:cNvPr id="7" name="TextBox 6">
            <a:extLst>
              <a:ext uri="{FF2B5EF4-FFF2-40B4-BE49-F238E27FC236}">
                <a16:creationId xmlns="" xmlns:a16="http://schemas.microsoft.com/office/drawing/2014/main" id="{AB62E791-32F5-4123-9A3E-D95C49427203}"/>
              </a:ext>
            </a:extLst>
          </p:cNvPr>
          <p:cNvSpPr txBox="1"/>
          <p:nvPr/>
        </p:nvSpPr>
        <p:spPr>
          <a:xfrm>
            <a:off x="651186" y="503750"/>
            <a:ext cx="5075629" cy="523220"/>
          </a:xfrm>
          <a:prstGeom prst="rect">
            <a:avLst/>
          </a:prstGeom>
          <a:noFill/>
        </p:spPr>
        <p:txBody>
          <a:bodyPr wrap="square" rtlCol="0">
            <a:spAutoFit/>
          </a:bodyPr>
          <a:lstStyle/>
          <a:p>
            <a:pPr algn="ctr"/>
            <a:r>
              <a:rPr lang="en-US" sz="2800" b="1" dirty="0"/>
              <a:t>Democratic Gerrymander</a:t>
            </a:r>
          </a:p>
        </p:txBody>
      </p:sp>
      <p:sp>
        <p:nvSpPr>
          <p:cNvPr id="8" name="TextBox 7">
            <a:extLst>
              <a:ext uri="{FF2B5EF4-FFF2-40B4-BE49-F238E27FC236}">
                <a16:creationId xmlns="" xmlns:a16="http://schemas.microsoft.com/office/drawing/2014/main" id="{297A6EDD-4863-4102-886A-697984B70EF6}"/>
              </a:ext>
            </a:extLst>
          </p:cNvPr>
          <p:cNvSpPr txBox="1"/>
          <p:nvPr/>
        </p:nvSpPr>
        <p:spPr>
          <a:xfrm>
            <a:off x="6489959" y="503750"/>
            <a:ext cx="4602850" cy="523220"/>
          </a:xfrm>
          <a:prstGeom prst="rect">
            <a:avLst/>
          </a:prstGeom>
          <a:noFill/>
        </p:spPr>
        <p:txBody>
          <a:bodyPr wrap="square" rtlCol="0">
            <a:spAutoFit/>
          </a:bodyPr>
          <a:lstStyle/>
          <a:p>
            <a:pPr algn="ctr"/>
            <a:r>
              <a:rPr lang="en-US" sz="2800" b="1" dirty="0"/>
              <a:t>Republican Gerrymander</a:t>
            </a:r>
          </a:p>
        </p:txBody>
      </p:sp>
      <p:grpSp>
        <p:nvGrpSpPr>
          <p:cNvPr id="9" name="Group 8">
            <a:extLst>
              <a:ext uri="{FF2B5EF4-FFF2-40B4-BE49-F238E27FC236}">
                <a16:creationId xmlns="" xmlns:a16="http://schemas.microsoft.com/office/drawing/2014/main" id="{F0AB4062-A59F-49BC-8A05-379C77F475A0}"/>
              </a:ext>
            </a:extLst>
          </p:cNvPr>
          <p:cNvGrpSpPr/>
          <p:nvPr/>
        </p:nvGrpSpPr>
        <p:grpSpPr>
          <a:xfrm>
            <a:off x="1445659" y="1207312"/>
            <a:ext cx="3384333" cy="3325848"/>
            <a:chOff x="2073275" y="1872343"/>
            <a:chExt cx="4120696" cy="4049486"/>
          </a:xfrm>
        </p:grpSpPr>
        <p:sp>
          <p:nvSpPr>
            <p:cNvPr id="10" name="Rounded Rectangle 2">
              <a:extLst>
                <a:ext uri="{FF2B5EF4-FFF2-40B4-BE49-F238E27FC236}">
                  <a16:creationId xmlns="" xmlns:a16="http://schemas.microsoft.com/office/drawing/2014/main" id="{C0AFA5F0-580D-4186-A998-78E9653AABBB}"/>
                </a:ext>
              </a:extLst>
            </p:cNvPr>
            <p:cNvSpPr/>
            <p:nvPr/>
          </p:nvSpPr>
          <p:spPr>
            <a:xfrm>
              <a:off x="2073275" y="1872343"/>
              <a:ext cx="4120696" cy="4049486"/>
            </a:xfrm>
            <a:prstGeom prst="roundRect">
              <a:avLst>
                <a:gd name="adj" fmla="val 3324"/>
              </a:avLst>
            </a:prstGeom>
            <a:no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 xmlns:a16="http://schemas.microsoft.com/office/drawing/2014/main" id="{332A9989-4810-460D-BD94-A131A3EABB7E}"/>
                </a:ext>
              </a:extLst>
            </p:cNvPr>
            <p:cNvSpPr/>
            <p:nvPr/>
          </p:nvSpPr>
          <p:spPr>
            <a:xfrm>
              <a:off x="5019511" y="3123156"/>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 xmlns:a16="http://schemas.microsoft.com/office/drawing/2014/main" id="{B2051FF9-E2E4-4DF6-B29D-918BBEC61BC7}"/>
                </a:ext>
              </a:extLst>
            </p:cNvPr>
            <p:cNvSpPr/>
            <p:nvPr/>
          </p:nvSpPr>
          <p:spPr>
            <a:xfrm>
              <a:off x="2775008" y="2416766"/>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 xmlns:a16="http://schemas.microsoft.com/office/drawing/2014/main" id="{40635824-5C84-4168-8535-B0FB8008B0FC}"/>
                </a:ext>
              </a:extLst>
            </p:cNvPr>
            <p:cNvSpPr/>
            <p:nvPr/>
          </p:nvSpPr>
          <p:spPr>
            <a:xfrm>
              <a:off x="3814024" y="2432168"/>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 xmlns:a16="http://schemas.microsoft.com/office/drawing/2014/main" id="{0AB1A13F-6639-4C96-8E81-A272E398E105}"/>
                </a:ext>
              </a:extLst>
            </p:cNvPr>
            <p:cNvSpPr/>
            <p:nvPr/>
          </p:nvSpPr>
          <p:spPr>
            <a:xfrm>
              <a:off x="4503581" y="2693981"/>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 xmlns:a16="http://schemas.microsoft.com/office/drawing/2014/main" id="{6FE89F51-99BA-48C5-A61F-FF31209DFF16}"/>
                </a:ext>
              </a:extLst>
            </p:cNvPr>
            <p:cNvSpPr/>
            <p:nvPr/>
          </p:nvSpPr>
          <p:spPr>
            <a:xfrm>
              <a:off x="5498330" y="2421413"/>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 xmlns:a16="http://schemas.microsoft.com/office/drawing/2014/main" id="{2F1F0438-46C2-44A9-9C53-520BF2DB300A}"/>
                </a:ext>
              </a:extLst>
            </p:cNvPr>
            <p:cNvSpPr/>
            <p:nvPr/>
          </p:nvSpPr>
          <p:spPr>
            <a:xfrm>
              <a:off x="5269168" y="2851308"/>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 xmlns:a16="http://schemas.microsoft.com/office/drawing/2014/main" id="{43BBF4D6-0D5B-4CD8-BD07-0784A9EE5F55}"/>
                </a:ext>
              </a:extLst>
            </p:cNvPr>
            <p:cNvSpPr/>
            <p:nvPr/>
          </p:nvSpPr>
          <p:spPr>
            <a:xfrm>
              <a:off x="4581219" y="3739762"/>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 xmlns:a16="http://schemas.microsoft.com/office/drawing/2014/main" id="{058BAEC7-616D-4BE6-9B09-7B7DF297ED54}"/>
                </a:ext>
              </a:extLst>
            </p:cNvPr>
            <p:cNvSpPr/>
            <p:nvPr/>
          </p:nvSpPr>
          <p:spPr>
            <a:xfrm>
              <a:off x="3734415" y="3044493"/>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 xmlns:a16="http://schemas.microsoft.com/office/drawing/2014/main" id="{91E5D2DB-2DB5-498A-AACC-348FB1119E51}"/>
                </a:ext>
              </a:extLst>
            </p:cNvPr>
            <p:cNvSpPr/>
            <p:nvPr/>
          </p:nvSpPr>
          <p:spPr>
            <a:xfrm>
              <a:off x="2824238" y="3039741"/>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 xmlns:a16="http://schemas.microsoft.com/office/drawing/2014/main" id="{AFE8011D-4FDA-43A2-AB93-C45FEFF1BE08}"/>
                </a:ext>
              </a:extLst>
            </p:cNvPr>
            <p:cNvSpPr/>
            <p:nvPr/>
          </p:nvSpPr>
          <p:spPr>
            <a:xfrm>
              <a:off x="4387526" y="3734219"/>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 xmlns:a16="http://schemas.microsoft.com/office/drawing/2014/main" id="{3746CA4C-70D7-4FBD-BAF1-7EBA0953FC30}"/>
                </a:ext>
              </a:extLst>
            </p:cNvPr>
            <p:cNvSpPr/>
            <p:nvPr/>
          </p:nvSpPr>
          <p:spPr>
            <a:xfrm>
              <a:off x="3574020" y="3602017"/>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 xmlns:a16="http://schemas.microsoft.com/office/drawing/2014/main" id="{26AC968B-E64E-4BAB-ABFF-426DFF5BE3EB}"/>
                </a:ext>
              </a:extLst>
            </p:cNvPr>
            <p:cNvSpPr/>
            <p:nvPr/>
          </p:nvSpPr>
          <p:spPr>
            <a:xfrm>
              <a:off x="3722812" y="3722988"/>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 xmlns:a16="http://schemas.microsoft.com/office/drawing/2014/main" id="{77B67482-5AE5-4A66-A59F-D4B31E7CBE9A}"/>
                </a:ext>
              </a:extLst>
            </p:cNvPr>
            <p:cNvSpPr/>
            <p:nvPr/>
          </p:nvSpPr>
          <p:spPr>
            <a:xfrm>
              <a:off x="4163046" y="3527140"/>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 xmlns:a16="http://schemas.microsoft.com/office/drawing/2014/main" id="{E46AAF16-0261-4CE3-920B-D5A7CD7D3A34}"/>
                </a:ext>
              </a:extLst>
            </p:cNvPr>
            <p:cNvSpPr/>
            <p:nvPr/>
          </p:nvSpPr>
          <p:spPr>
            <a:xfrm>
              <a:off x="4118824" y="2736968"/>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 xmlns:a16="http://schemas.microsoft.com/office/drawing/2014/main" id="{F5E44733-E276-48D3-AD6E-ADD3EF9FA61B}"/>
                </a:ext>
              </a:extLst>
            </p:cNvPr>
            <p:cNvSpPr/>
            <p:nvPr/>
          </p:nvSpPr>
          <p:spPr>
            <a:xfrm>
              <a:off x="3966424" y="2584568"/>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 xmlns:a16="http://schemas.microsoft.com/office/drawing/2014/main" id="{88312901-3465-410E-9B44-BCFC65C692C9}"/>
                </a:ext>
              </a:extLst>
            </p:cNvPr>
            <p:cNvSpPr/>
            <p:nvPr/>
          </p:nvSpPr>
          <p:spPr>
            <a:xfrm>
              <a:off x="3310141" y="2851308"/>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63068A8F-46A4-4EC1-BD4F-6161B478038B}"/>
                </a:ext>
              </a:extLst>
            </p:cNvPr>
            <p:cNvSpPr/>
            <p:nvPr/>
          </p:nvSpPr>
          <p:spPr>
            <a:xfrm>
              <a:off x="2944830" y="2770295"/>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BC3403CA-8F59-4442-AFFD-E465DFF3A4D8}"/>
                </a:ext>
              </a:extLst>
            </p:cNvPr>
            <p:cNvSpPr/>
            <p:nvPr/>
          </p:nvSpPr>
          <p:spPr>
            <a:xfrm>
              <a:off x="3751992" y="2673260"/>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4E9F2DA9-9695-4746-BACA-F4F1A9F85E92}"/>
                </a:ext>
              </a:extLst>
            </p:cNvPr>
            <p:cNvSpPr/>
            <p:nvPr/>
          </p:nvSpPr>
          <p:spPr>
            <a:xfrm>
              <a:off x="4917954" y="3433394"/>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C369C848-71A2-40E7-B7BD-577474263996}"/>
                </a:ext>
              </a:extLst>
            </p:cNvPr>
            <p:cNvSpPr/>
            <p:nvPr/>
          </p:nvSpPr>
          <p:spPr>
            <a:xfrm>
              <a:off x="4712944" y="3008635"/>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1D8C4932-15AE-48A3-ABC3-FF25518AF64C}"/>
                </a:ext>
              </a:extLst>
            </p:cNvPr>
            <p:cNvSpPr/>
            <p:nvPr/>
          </p:nvSpPr>
          <p:spPr>
            <a:xfrm>
              <a:off x="5289584" y="3136511"/>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ABCF95E1-11A0-47CC-A797-56540A24E250}"/>
                </a:ext>
              </a:extLst>
            </p:cNvPr>
            <p:cNvSpPr/>
            <p:nvPr/>
          </p:nvSpPr>
          <p:spPr>
            <a:xfrm>
              <a:off x="3983816" y="3478374"/>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977A9986-8DDA-455C-8B07-036349AF95F5}"/>
                </a:ext>
              </a:extLst>
            </p:cNvPr>
            <p:cNvSpPr/>
            <p:nvPr/>
          </p:nvSpPr>
          <p:spPr>
            <a:xfrm>
              <a:off x="3795960" y="3404373"/>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D8966413-C674-4721-9640-32B23CD719C4}"/>
                </a:ext>
              </a:extLst>
            </p:cNvPr>
            <p:cNvSpPr/>
            <p:nvPr/>
          </p:nvSpPr>
          <p:spPr>
            <a:xfrm>
              <a:off x="3469345" y="3001359"/>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642EB460-BE1C-4180-BE87-4646DBC5E481}"/>
                </a:ext>
              </a:extLst>
            </p:cNvPr>
            <p:cNvSpPr/>
            <p:nvPr/>
          </p:nvSpPr>
          <p:spPr>
            <a:xfrm>
              <a:off x="5510428" y="4027437"/>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23E84370-FBFC-44F0-B5F8-829CB4174B29}"/>
                </a:ext>
              </a:extLst>
            </p:cNvPr>
            <p:cNvSpPr/>
            <p:nvPr/>
          </p:nvSpPr>
          <p:spPr>
            <a:xfrm>
              <a:off x="5004947" y="4025081"/>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F003C215-87FD-4669-85FF-023AE062FE19}"/>
                </a:ext>
              </a:extLst>
            </p:cNvPr>
            <p:cNvSpPr/>
            <p:nvPr/>
          </p:nvSpPr>
          <p:spPr>
            <a:xfrm>
              <a:off x="5498329" y="4375702"/>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B16F67E4-8560-4225-A934-4AA1D65158A9}"/>
                </a:ext>
              </a:extLst>
            </p:cNvPr>
            <p:cNvSpPr/>
            <p:nvPr/>
          </p:nvSpPr>
          <p:spPr>
            <a:xfrm>
              <a:off x="4740436" y="4329255"/>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95331A9A-C279-40D2-B5B3-5DA285C04F65}"/>
                </a:ext>
              </a:extLst>
            </p:cNvPr>
            <p:cNvSpPr/>
            <p:nvPr/>
          </p:nvSpPr>
          <p:spPr>
            <a:xfrm>
              <a:off x="5369192" y="4627732"/>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3B2ADED0-67B3-4E53-87D2-859235FC96D1}"/>
                </a:ext>
              </a:extLst>
            </p:cNvPr>
            <p:cNvSpPr/>
            <p:nvPr/>
          </p:nvSpPr>
          <p:spPr>
            <a:xfrm>
              <a:off x="5608469" y="4965195"/>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 xmlns:a16="http://schemas.microsoft.com/office/drawing/2014/main" id="{F0E4B76D-0EA4-4A67-AC3F-EC2BD20A7F20}"/>
                </a:ext>
              </a:extLst>
            </p:cNvPr>
            <p:cNvSpPr/>
            <p:nvPr/>
          </p:nvSpPr>
          <p:spPr>
            <a:xfrm>
              <a:off x="5397990" y="4967962"/>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 xmlns:a16="http://schemas.microsoft.com/office/drawing/2014/main" id="{D2FCA269-37AB-4372-B2D8-954BB2C2AF4A}"/>
                </a:ext>
              </a:extLst>
            </p:cNvPr>
            <p:cNvSpPr/>
            <p:nvPr/>
          </p:nvSpPr>
          <p:spPr>
            <a:xfrm>
              <a:off x="5639373" y="5234796"/>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 xmlns:a16="http://schemas.microsoft.com/office/drawing/2014/main" id="{A64A892D-1559-4039-B7B5-7179ECA0616F}"/>
                </a:ext>
              </a:extLst>
            </p:cNvPr>
            <p:cNvSpPr/>
            <p:nvPr/>
          </p:nvSpPr>
          <p:spPr>
            <a:xfrm>
              <a:off x="5401792" y="5247435"/>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 xmlns:a16="http://schemas.microsoft.com/office/drawing/2014/main" id="{239BB3E6-9D22-4FE9-B176-609DEF3A62F9}"/>
                </a:ext>
              </a:extLst>
            </p:cNvPr>
            <p:cNvSpPr/>
            <p:nvPr/>
          </p:nvSpPr>
          <p:spPr>
            <a:xfrm>
              <a:off x="5133392" y="4977811"/>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 xmlns:a16="http://schemas.microsoft.com/office/drawing/2014/main" id="{FA87B5B2-A18E-4EAC-A52D-F57663B6AB4F}"/>
                </a:ext>
              </a:extLst>
            </p:cNvPr>
            <p:cNvSpPr/>
            <p:nvPr/>
          </p:nvSpPr>
          <p:spPr>
            <a:xfrm>
              <a:off x="4963982" y="4765572"/>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 xmlns:a16="http://schemas.microsoft.com/office/drawing/2014/main" id="{0337DBE4-5FF0-4653-A80A-6D1E28AECD31}"/>
                </a:ext>
              </a:extLst>
            </p:cNvPr>
            <p:cNvSpPr/>
            <p:nvPr/>
          </p:nvSpPr>
          <p:spPr>
            <a:xfrm>
              <a:off x="4368067" y="4446518"/>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 xmlns:a16="http://schemas.microsoft.com/office/drawing/2014/main" id="{03769A33-76A7-4624-91E6-8A7F0AA38062}"/>
                </a:ext>
              </a:extLst>
            </p:cNvPr>
            <p:cNvSpPr/>
            <p:nvPr/>
          </p:nvSpPr>
          <p:spPr>
            <a:xfrm>
              <a:off x="4541489" y="4774457"/>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 xmlns:a16="http://schemas.microsoft.com/office/drawing/2014/main" id="{7C88FECA-2B82-4A10-8B82-4A50F2D6865B}"/>
                </a:ext>
              </a:extLst>
            </p:cNvPr>
            <p:cNvSpPr/>
            <p:nvPr/>
          </p:nvSpPr>
          <p:spPr>
            <a:xfrm>
              <a:off x="4754172" y="5198190"/>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 xmlns:a16="http://schemas.microsoft.com/office/drawing/2014/main" id="{3D3B404D-162B-428D-B0C9-91B6121D1EFE}"/>
                </a:ext>
              </a:extLst>
            </p:cNvPr>
            <p:cNvSpPr/>
            <p:nvPr/>
          </p:nvSpPr>
          <p:spPr>
            <a:xfrm>
              <a:off x="4470936" y="5040864"/>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 xmlns:a16="http://schemas.microsoft.com/office/drawing/2014/main" id="{3DFBB2DC-A561-46CD-922F-2338F8166F82}"/>
                </a:ext>
              </a:extLst>
            </p:cNvPr>
            <p:cNvSpPr/>
            <p:nvPr/>
          </p:nvSpPr>
          <p:spPr>
            <a:xfrm>
              <a:off x="4121320" y="5119527"/>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 xmlns:a16="http://schemas.microsoft.com/office/drawing/2014/main" id="{B21030FE-C92D-4C3E-85F5-613726C25175}"/>
                </a:ext>
              </a:extLst>
            </p:cNvPr>
            <p:cNvSpPr/>
            <p:nvPr/>
          </p:nvSpPr>
          <p:spPr>
            <a:xfrm>
              <a:off x="3501946" y="5090108"/>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 xmlns:a16="http://schemas.microsoft.com/office/drawing/2014/main" id="{530881C0-4876-415D-8F3F-261BCB21D28B}"/>
                </a:ext>
              </a:extLst>
            </p:cNvPr>
            <p:cNvSpPr/>
            <p:nvPr/>
          </p:nvSpPr>
          <p:spPr>
            <a:xfrm>
              <a:off x="3966424" y="4388923"/>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 xmlns:a16="http://schemas.microsoft.com/office/drawing/2014/main" id="{AA0D2D42-C54B-4508-96B4-08809CA7396F}"/>
                </a:ext>
              </a:extLst>
            </p:cNvPr>
            <p:cNvSpPr/>
            <p:nvPr/>
          </p:nvSpPr>
          <p:spPr>
            <a:xfrm>
              <a:off x="3761205" y="4383764"/>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 xmlns:a16="http://schemas.microsoft.com/office/drawing/2014/main" id="{18B0B427-66F3-4D14-B0E9-2CC1AD442A09}"/>
                </a:ext>
              </a:extLst>
            </p:cNvPr>
            <p:cNvSpPr/>
            <p:nvPr/>
          </p:nvSpPr>
          <p:spPr>
            <a:xfrm>
              <a:off x="3893207" y="4631721"/>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 xmlns:a16="http://schemas.microsoft.com/office/drawing/2014/main" id="{F73AC0E3-4240-4057-8841-EA634A2C9611}"/>
                </a:ext>
              </a:extLst>
            </p:cNvPr>
            <p:cNvSpPr/>
            <p:nvPr/>
          </p:nvSpPr>
          <p:spPr>
            <a:xfrm>
              <a:off x="3645151" y="4627732"/>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 xmlns:a16="http://schemas.microsoft.com/office/drawing/2014/main" id="{5A894235-0026-4512-82B7-3462B39EE631}"/>
                </a:ext>
              </a:extLst>
            </p:cNvPr>
            <p:cNvSpPr/>
            <p:nvPr/>
          </p:nvSpPr>
          <p:spPr>
            <a:xfrm>
              <a:off x="3429125" y="4311544"/>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 xmlns:a16="http://schemas.microsoft.com/office/drawing/2014/main" id="{BA756D4C-86CC-4D62-8843-30897D5750B4}"/>
                </a:ext>
              </a:extLst>
            </p:cNvPr>
            <p:cNvSpPr/>
            <p:nvPr/>
          </p:nvSpPr>
          <p:spPr>
            <a:xfrm>
              <a:off x="2871618" y="5038313"/>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 xmlns:a16="http://schemas.microsoft.com/office/drawing/2014/main" id="{35F1BCD7-AC53-449A-8698-6745A989D712}"/>
                </a:ext>
              </a:extLst>
            </p:cNvPr>
            <p:cNvSpPr/>
            <p:nvPr/>
          </p:nvSpPr>
          <p:spPr>
            <a:xfrm>
              <a:off x="2600196" y="2672260"/>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 xmlns:a16="http://schemas.microsoft.com/office/drawing/2014/main" id="{6B7266F0-7790-4414-90F2-DC110BBC3D1D}"/>
                </a:ext>
              </a:extLst>
            </p:cNvPr>
            <p:cNvSpPr/>
            <p:nvPr/>
          </p:nvSpPr>
          <p:spPr>
            <a:xfrm>
              <a:off x="2501508" y="2999400"/>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 xmlns:a16="http://schemas.microsoft.com/office/drawing/2014/main" id="{A9EEB1BE-F9CD-4694-A90E-8C1D1E5B7287}"/>
                </a:ext>
              </a:extLst>
            </p:cNvPr>
            <p:cNvSpPr/>
            <p:nvPr/>
          </p:nvSpPr>
          <p:spPr>
            <a:xfrm>
              <a:off x="2804067" y="3349024"/>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 xmlns:a16="http://schemas.microsoft.com/office/drawing/2014/main" id="{58D4121F-38E2-4A44-974B-09A7EAE5E9DB}"/>
                </a:ext>
              </a:extLst>
            </p:cNvPr>
            <p:cNvSpPr/>
            <p:nvPr/>
          </p:nvSpPr>
          <p:spPr>
            <a:xfrm>
              <a:off x="2494785" y="3638135"/>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 xmlns:a16="http://schemas.microsoft.com/office/drawing/2014/main" id="{929C854F-51FD-4971-982B-12AEBE027A93}"/>
                </a:ext>
              </a:extLst>
            </p:cNvPr>
            <p:cNvSpPr/>
            <p:nvPr/>
          </p:nvSpPr>
          <p:spPr>
            <a:xfrm>
              <a:off x="2880267" y="3992241"/>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 xmlns:a16="http://schemas.microsoft.com/office/drawing/2014/main" id="{1B1782CA-3191-4E1A-924E-98050A870524}"/>
                </a:ext>
              </a:extLst>
            </p:cNvPr>
            <p:cNvSpPr/>
            <p:nvPr/>
          </p:nvSpPr>
          <p:spPr>
            <a:xfrm>
              <a:off x="2570985" y="4086370"/>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 xmlns:a16="http://schemas.microsoft.com/office/drawing/2014/main" id="{9D55C6E2-0483-4DF7-A813-A1C6D7539A79}"/>
                </a:ext>
              </a:extLst>
            </p:cNvPr>
            <p:cNvSpPr/>
            <p:nvPr/>
          </p:nvSpPr>
          <p:spPr>
            <a:xfrm>
              <a:off x="3095420" y="3687441"/>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 xmlns:a16="http://schemas.microsoft.com/office/drawing/2014/main" id="{AE82821B-0E11-448D-BF2D-7C02A37899CF}"/>
                </a:ext>
              </a:extLst>
            </p:cNvPr>
            <p:cNvSpPr/>
            <p:nvPr/>
          </p:nvSpPr>
          <p:spPr>
            <a:xfrm>
              <a:off x="2960949" y="4355311"/>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 xmlns:a16="http://schemas.microsoft.com/office/drawing/2014/main" id="{64FBFE6D-F903-4632-8921-5515D76E01C6}"/>
                </a:ext>
              </a:extLst>
            </p:cNvPr>
            <p:cNvSpPr/>
            <p:nvPr/>
          </p:nvSpPr>
          <p:spPr>
            <a:xfrm>
              <a:off x="2427549" y="4615288"/>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 xmlns:a16="http://schemas.microsoft.com/office/drawing/2014/main" id="{91E3BEB6-055E-41D1-8A8B-DC107059D6C6}"/>
                </a:ext>
              </a:extLst>
            </p:cNvPr>
            <p:cNvSpPr/>
            <p:nvPr/>
          </p:nvSpPr>
          <p:spPr>
            <a:xfrm>
              <a:off x="2651667" y="4758724"/>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 xmlns:a16="http://schemas.microsoft.com/office/drawing/2014/main" id="{99010743-3C24-4B2C-9CCE-969532629732}"/>
                </a:ext>
              </a:extLst>
            </p:cNvPr>
            <p:cNvSpPr/>
            <p:nvPr/>
          </p:nvSpPr>
          <p:spPr>
            <a:xfrm>
              <a:off x="3068526" y="4669077"/>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 xmlns:a16="http://schemas.microsoft.com/office/drawing/2014/main" id="{16BA401C-C9A8-4178-956D-8C31B9EAEB84}"/>
                </a:ext>
              </a:extLst>
            </p:cNvPr>
            <p:cNvSpPr/>
            <p:nvPr/>
          </p:nvSpPr>
          <p:spPr>
            <a:xfrm>
              <a:off x="3086455" y="5184548"/>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 xmlns:a16="http://schemas.microsoft.com/office/drawing/2014/main" id="{66D6CF36-72AC-4B93-A4A4-16F3FB1715BD}"/>
                </a:ext>
              </a:extLst>
            </p:cNvPr>
            <p:cNvSpPr/>
            <p:nvPr/>
          </p:nvSpPr>
          <p:spPr>
            <a:xfrm>
              <a:off x="2741314" y="5215924"/>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 xmlns:a16="http://schemas.microsoft.com/office/drawing/2014/main" id="{7CA103B2-441F-492D-B6CC-424F37E9E906}"/>
                </a:ext>
              </a:extLst>
            </p:cNvPr>
            <p:cNvSpPr/>
            <p:nvPr/>
          </p:nvSpPr>
          <p:spPr>
            <a:xfrm>
              <a:off x="2613643" y="3402883"/>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 xmlns:a16="http://schemas.microsoft.com/office/drawing/2014/main" id="{6652A0C5-463B-4B4E-9155-751382101DA6}"/>
                </a:ext>
              </a:extLst>
            </p:cNvPr>
            <p:cNvSpPr/>
            <p:nvPr/>
          </p:nvSpPr>
          <p:spPr>
            <a:xfrm>
              <a:off x="3129114" y="3317719"/>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 xmlns:a16="http://schemas.microsoft.com/office/drawing/2014/main" id="{C12CD910-285C-4BDE-93DA-EB856AD93DE7}"/>
                </a:ext>
              </a:extLst>
            </p:cNvPr>
            <p:cNvSpPr/>
            <p:nvPr/>
          </p:nvSpPr>
          <p:spPr>
            <a:xfrm>
              <a:off x="2492620" y="4344178"/>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 xmlns:a16="http://schemas.microsoft.com/office/drawing/2014/main" id="{2AE9F230-4B9D-46CB-84E7-05AE6522AFAB}"/>
                </a:ext>
              </a:extLst>
            </p:cNvPr>
            <p:cNvSpPr/>
            <p:nvPr/>
          </p:nvSpPr>
          <p:spPr>
            <a:xfrm>
              <a:off x="3687091" y="3965347"/>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 xmlns:a16="http://schemas.microsoft.com/office/drawing/2014/main" id="{D15D3992-9EB4-4F0E-BF06-7E2093F7F825}"/>
                </a:ext>
              </a:extLst>
            </p:cNvPr>
            <p:cNvSpPr/>
            <p:nvPr/>
          </p:nvSpPr>
          <p:spPr>
            <a:xfrm>
              <a:off x="3866385" y="4108782"/>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 xmlns:a16="http://schemas.microsoft.com/office/drawing/2014/main" id="{83E635EC-125B-44AE-8338-814E7AD7A089}"/>
                </a:ext>
              </a:extLst>
            </p:cNvPr>
            <p:cNvSpPr/>
            <p:nvPr/>
          </p:nvSpPr>
          <p:spPr>
            <a:xfrm>
              <a:off x="3902244" y="3929488"/>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 xmlns:a16="http://schemas.microsoft.com/office/drawing/2014/main" id="{78CC43B7-0175-46E1-B5EF-8D583ABCA2EA}"/>
                </a:ext>
              </a:extLst>
            </p:cNvPr>
            <p:cNvSpPr/>
            <p:nvPr/>
          </p:nvSpPr>
          <p:spPr>
            <a:xfrm>
              <a:off x="3942586" y="3705370"/>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 xmlns:a16="http://schemas.microsoft.com/office/drawing/2014/main" id="{C1F46FE2-26EB-493C-8A70-70A2A613EA11}"/>
                </a:ext>
              </a:extLst>
            </p:cNvPr>
            <p:cNvSpPr/>
            <p:nvPr/>
          </p:nvSpPr>
          <p:spPr>
            <a:xfrm>
              <a:off x="4229456" y="3723299"/>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 xmlns:a16="http://schemas.microsoft.com/office/drawing/2014/main" id="{C8643CBA-8AC2-46C7-BA17-FE980F06D3E3}"/>
                </a:ext>
              </a:extLst>
            </p:cNvPr>
            <p:cNvSpPr/>
            <p:nvPr/>
          </p:nvSpPr>
          <p:spPr>
            <a:xfrm>
              <a:off x="4072574" y="3871216"/>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 xmlns:a16="http://schemas.microsoft.com/office/drawing/2014/main" id="{6E093B61-3C16-4DE2-A465-0427BF030E36}"/>
                </a:ext>
              </a:extLst>
            </p:cNvPr>
            <p:cNvSpPr/>
            <p:nvPr/>
          </p:nvSpPr>
          <p:spPr>
            <a:xfrm>
              <a:off x="4036716" y="4068439"/>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 xmlns:a16="http://schemas.microsoft.com/office/drawing/2014/main" id="{16980FA9-8607-40A4-902A-C2D4AB8E4297}"/>
                </a:ext>
              </a:extLst>
            </p:cNvPr>
            <p:cNvSpPr/>
            <p:nvPr/>
          </p:nvSpPr>
          <p:spPr>
            <a:xfrm>
              <a:off x="4233939" y="4068439"/>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 xmlns:a16="http://schemas.microsoft.com/office/drawing/2014/main" id="{78F7E790-C0FC-43BB-9D96-EE240A4F0BF6}"/>
                </a:ext>
              </a:extLst>
            </p:cNvPr>
            <p:cNvSpPr/>
            <p:nvPr/>
          </p:nvSpPr>
          <p:spPr>
            <a:xfrm>
              <a:off x="4493915" y="4028098"/>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 xmlns:a16="http://schemas.microsoft.com/office/drawing/2014/main" id="{629AB1A9-C8EC-4EB0-9327-E26459E52615}"/>
                </a:ext>
              </a:extLst>
            </p:cNvPr>
            <p:cNvSpPr/>
            <p:nvPr/>
          </p:nvSpPr>
          <p:spPr>
            <a:xfrm>
              <a:off x="4319104" y="3925004"/>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 xmlns:a16="http://schemas.microsoft.com/office/drawing/2014/main" id="{88D4A295-24ED-4D17-A24D-D5810B45BF87}"/>
                </a:ext>
              </a:extLst>
            </p:cNvPr>
            <p:cNvSpPr/>
            <p:nvPr/>
          </p:nvSpPr>
          <p:spPr>
            <a:xfrm>
              <a:off x="4590184" y="3358762"/>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 xmlns:a16="http://schemas.microsoft.com/office/drawing/2014/main" id="{168AA05D-9E66-4059-BF84-93C1CCEE81FE}"/>
                </a:ext>
              </a:extLst>
            </p:cNvPr>
            <p:cNvSpPr/>
            <p:nvPr/>
          </p:nvSpPr>
          <p:spPr>
            <a:xfrm>
              <a:off x="5177372" y="3659080"/>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 xmlns:a16="http://schemas.microsoft.com/office/drawing/2014/main" id="{8EE25585-A1AC-4FD8-9E62-C4953282D3F1}"/>
                </a:ext>
              </a:extLst>
            </p:cNvPr>
            <p:cNvSpPr/>
            <p:nvPr/>
          </p:nvSpPr>
          <p:spPr>
            <a:xfrm>
              <a:off x="5531478" y="3448409"/>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 xmlns:a16="http://schemas.microsoft.com/office/drawing/2014/main" id="{F6E0BCD5-77B5-4BD7-86FE-EFD50B8D21AE}"/>
                </a:ext>
              </a:extLst>
            </p:cNvPr>
            <p:cNvSpPr/>
            <p:nvPr/>
          </p:nvSpPr>
          <p:spPr>
            <a:xfrm>
              <a:off x="5661466" y="3036032"/>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 xmlns:a16="http://schemas.microsoft.com/office/drawing/2014/main" id="{093EBAA8-241C-4DEB-A536-FC8F5B96E16B}"/>
                </a:ext>
              </a:extLst>
            </p:cNvPr>
            <p:cNvSpPr/>
            <p:nvPr/>
          </p:nvSpPr>
          <p:spPr>
            <a:xfrm>
              <a:off x="4210920" y="3075870"/>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 xmlns:a16="http://schemas.microsoft.com/office/drawing/2014/main" id="{3AAC30F6-DF70-45E7-B20D-CBEBF1127001}"/>
                </a:ext>
              </a:extLst>
            </p:cNvPr>
            <p:cNvSpPr/>
            <p:nvPr/>
          </p:nvSpPr>
          <p:spPr>
            <a:xfrm>
              <a:off x="4246779" y="2582811"/>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 xmlns:a16="http://schemas.microsoft.com/office/drawing/2014/main" id="{F4245068-152F-4A8B-AF36-F9494564ED0F}"/>
                </a:ext>
              </a:extLst>
            </p:cNvPr>
            <p:cNvSpPr/>
            <p:nvPr/>
          </p:nvSpPr>
          <p:spPr>
            <a:xfrm>
              <a:off x="4596402" y="2430411"/>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 xmlns:a16="http://schemas.microsoft.com/office/drawing/2014/main" id="{0FBA7E41-2E58-4BE6-9BD7-8944951A5356}"/>
                </a:ext>
              </a:extLst>
            </p:cNvPr>
            <p:cNvSpPr/>
            <p:nvPr/>
          </p:nvSpPr>
          <p:spPr>
            <a:xfrm>
              <a:off x="5076014" y="2569364"/>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4" name="Rectangle 93">
            <a:extLst>
              <a:ext uri="{FF2B5EF4-FFF2-40B4-BE49-F238E27FC236}">
                <a16:creationId xmlns="" xmlns:a16="http://schemas.microsoft.com/office/drawing/2014/main" id="{FD22683E-E524-4CAE-9F5D-78117C07F04F}"/>
              </a:ext>
            </a:extLst>
          </p:cNvPr>
          <p:cNvSpPr/>
          <p:nvPr/>
        </p:nvSpPr>
        <p:spPr>
          <a:xfrm>
            <a:off x="2468551" y="3180256"/>
            <a:ext cx="2371321" cy="1335676"/>
          </a:xfrm>
          <a:prstGeom prst="rect">
            <a:avLst/>
          </a:prstGeom>
          <a:solidFill>
            <a:srgbClr val="FF0000">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 xmlns:a16="http://schemas.microsoft.com/office/drawing/2014/main" id="{ADCF3801-5632-40E0-A4C6-73034C61DD96}"/>
              </a:ext>
            </a:extLst>
          </p:cNvPr>
          <p:cNvSpPr/>
          <p:nvPr/>
        </p:nvSpPr>
        <p:spPr>
          <a:xfrm>
            <a:off x="6971474" y="2598982"/>
            <a:ext cx="2345188" cy="525957"/>
          </a:xfrm>
          <a:prstGeom prst="rect">
            <a:avLst/>
          </a:prstGeom>
          <a:solidFill>
            <a:schemeClr val="accent2">
              <a:alpha val="2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8" name="Group 97">
            <a:extLst>
              <a:ext uri="{FF2B5EF4-FFF2-40B4-BE49-F238E27FC236}">
                <a16:creationId xmlns="" xmlns:a16="http://schemas.microsoft.com/office/drawing/2014/main" id="{3C4071B4-8913-42C5-81FA-E65F373B29F0}"/>
              </a:ext>
            </a:extLst>
          </p:cNvPr>
          <p:cNvGrpSpPr/>
          <p:nvPr/>
        </p:nvGrpSpPr>
        <p:grpSpPr>
          <a:xfrm>
            <a:off x="6961594" y="1207312"/>
            <a:ext cx="3384333" cy="3325848"/>
            <a:chOff x="2073275" y="1872343"/>
            <a:chExt cx="4120696" cy="4049486"/>
          </a:xfrm>
        </p:grpSpPr>
        <p:sp>
          <p:nvSpPr>
            <p:cNvPr id="99" name="Rounded Rectangle 2">
              <a:extLst>
                <a:ext uri="{FF2B5EF4-FFF2-40B4-BE49-F238E27FC236}">
                  <a16:creationId xmlns="" xmlns:a16="http://schemas.microsoft.com/office/drawing/2014/main" id="{1D502BBF-BF73-40CE-A600-0FF2B6EAD569}"/>
                </a:ext>
              </a:extLst>
            </p:cNvPr>
            <p:cNvSpPr/>
            <p:nvPr/>
          </p:nvSpPr>
          <p:spPr>
            <a:xfrm>
              <a:off x="2073275" y="1872343"/>
              <a:ext cx="4120696" cy="4049486"/>
            </a:xfrm>
            <a:prstGeom prst="roundRect">
              <a:avLst>
                <a:gd name="adj" fmla="val 3324"/>
              </a:avLst>
            </a:prstGeom>
            <a:no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 xmlns:a16="http://schemas.microsoft.com/office/drawing/2014/main" id="{349ADE40-B96D-4792-8C90-C8796A291988}"/>
                </a:ext>
              </a:extLst>
            </p:cNvPr>
            <p:cNvSpPr/>
            <p:nvPr/>
          </p:nvSpPr>
          <p:spPr>
            <a:xfrm>
              <a:off x="5019511" y="3123156"/>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 xmlns:a16="http://schemas.microsoft.com/office/drawing/2014/main" id="{85BC4236-6E03-4492-BBA3-A6F621A31E6C}"/>
                </a:ext>
              </a:extLst>
            </p:cNvPr>
            <p:cNvSpPr/>
            <p:nvPr/>
          </p:nvSpPr>
          <p:spPr>
            <a:xfrm>
              <a:off x="2775008" y="2416766"/>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 xmlns:a16="http://schemas.microsoft.com/office/drawing/2014/main" id="{840C3A11-15BC-4DDF-B020-3F7B13C20A84}"/>
                </a:ext>
              </a:extLst>
            </p:cNvPr>
            <p:cNvSpPr/>
            <p:nvPr/>
          </p:nvSpPr>
          <p:spPr>
            <a:xfrm>
              <a:off x="3814024" y="2432168"/>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 xmlns:a16="http://schemas.microsoft.com/office/drawing/2014/main" id="{758974FF-5093-4EC3-9561-162BBAC0A45C}"/>
                </a:ext>
              </a:extLst>
            </p:cNvPr>
            <p:cNvSpPr/>
            <p:nvPr/>
          </p:nvSpPr>
          <p:spPr>
            <a:xfrm>
              <a:off x="4503581" y="2693981"/>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 xmlns:a16="http://schemas.microsoft.com/office/drawing/2014/main" id="{3147BC23-165A-4ACA-BA94-2719C9D9A54A}"/>
                </a:ext>
              </a:extLst>
            </p:cNvPr>
            <p:cNvSpPr/>
            <p:nvPr/>
          </p:nvSpPr>
          <p:spPr>
            <a:xfrm>
              <a:off x="5498330" y="2421413"/>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 xmlns:a16="http://schemas.microsoft.com/office/drawing/2014/main" id="{1C57D79E-589B-43B5-AFD1-D89998FFCB41}"/>
                </a:ext>
              </a:extLst>
            </p:cNvPr>
            <p:cNvSpPr/>
            <p:nvPr/>
          </p:nvSpPr>
          <p:spPr>
            <a:xfrm>
              <a:off x="5269168" y="2851308"/>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 xmlns:a16="http://schemas.microsoft.com/office/drawing/2014/main" id="{CF676148-8951-4DEC-B111-91A522F25C6A}"/>
                </a:ext>
              </a:extLst>
            </p:cNvPr>
            <p:cNvSpPr/>
            <p:nvPr/>
          </p:nvSpPr>
          <p:spPr>
            <a:xfrm>
              <a:off x="4581219" y="3739762"/>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 xmlns:a16="http://schemas.microsoft.com/office/drawing/2014/main" id="{50D7164B-6963-4E55-9C17-29BF7E243171}"/>
                </a:ext>
              </a:extLst>
            </p:cNvPr>
            <p:cNvSpPr/>
            <p:nvPr/>
          </p:nvSpPr>
          <p:spPr>
            <a:xfrm>
              <a:off x="3734415" y="3044493"/>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 xmlns:a16="http://schemas.microsoft.com/office/drawing/2014/main" id="{8920B072-FEC6-482F-B1AA-CC4F35017580}"/>
                </a:ext>
              </a:extLst>
            </p:cNvPr>
            <p:cNvSpPr/>
            <p:nvPr/>
          </p:nvSpPr>
          <p:spPr>
            <a:xfrm>
              <a:off x="2824238" y="3039741"/>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 xmlns:a16="http://schemas.microsoft.com/office/drawing/2014/main" id="{BC7E329B-A98C-4DD6-AEB5-7AEDF1F66330}"/>
                </a:ext>
              </a:extLst>
            </p:cNvPr>
            <p:cNvSpPr/>
            <p:nvPr/>
          </p:nvSpPr>
          <p:spPr>
            <a:xfrm>
              <a:off x="4387526" y="3734219"/>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 xmlns:a16="http://schemas.microsoft.com/office/drawing/2014/main" id="{1998C96E-3E68-4CF6-B95D-A435317912AA}"/>
                </a:ext>
              </a:extLst>
            </p:cNvPr>
            <p:cNvSpPr/>
            <p:nvPr/>
          </p:nvSpPr>
          <p:spPr>
            <a:xfrm>
              <a:off x="3574020" y="3602017"/>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 xmlns:a16="http://schemas.microsoft.com/office/drawing/2014/main" id="{D85EC340-7F0C-4272-8D55-A93FAE907D51}"/>
                </a:ext>
              </a:extLst>
            </p:cNvPr>
            <p:cNvSpPr/>
            <p:nvPr/>
          </p:nvSpPr>
          <p:spPr>
            <a:xfrm>
              <a:off x="3722812" y="3722988"/>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 xmlns:a16="http://schemas.microsoft.com/office/drawing/2014/main" id="{CEA460AF-2607-484F-833E-DBCD939DAF14}"/>
                </a:ext>
              </a:extLst>
            </p:cNvPr>
            <p:cNvSpPr/>
            <p:nvPr/>
          </p:nvSpPr>
          <p:spPr>
            <a:xfrm>
              <a:off x="4163046" y="3527140"/>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 xmlns:a16="http://schemas.microsoft.com/office/drawing/2014/main" id="{D2130889-2059-40F6-9062-912533B64152}"/>
                </a:ext>
              </a:extLst>
            </p:cNvPr>
            <p:cNvSpPr/>
            <p:nvPr/>
          </p:nvSpPr>
          <p:spPr>
            <a:xfrm>
              <a:off x="4118824" y="2736968"/>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 xmlns:a16="http://schemas.microsoft.com/office/drawing/2014/main" id="{4877F0CF-C17E-42AC-9B61-AC1DFD3179DC}"/>
                </a:ext>
              </a:extLst>
            </p:cNvPr>
            <p:cNvSpPr/>
            <p:nvPr/>
          </p:nvSpPr>
          <p:spPr>
            <a:xfrm>
              <a:off x="3966424" y="2584568"/>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 xmlns:a16="http://schemas.microsoft.com/office/drawing/2014/main" id="{B13513B2-5E21-4172-93E1-AA82303E7FDB}"/>
                </a:ext>
              </a:extLst>
            </p:cNvPr>
            <p:cNvSpPr/>
            <p:nvPr/>
          </p:nvSpPr>
          <p:spPr>
            <a:xfrm>
              <a:off x="3310141" y="2851308"/>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 xmlns:a16="http://schemas.microsoft.com/office/drawing/2014/main" id="{B0CEF8CE-71D3-4805-8E76-F2F21DABEFA6}"/>
                </a:ext>
              </a:extLst>
            </p:cNvPr>
            <p:cNvSpPr/>
            <p:nvPr/>
          </p:nvSpPr>
          <p:spPr>
            <a:xfrm>
              <a:off x="2944830" y="2770295"/>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 xmlns:a16="http://schemas.microsoft.com/office/drawing/2014/main" id="{DCEEF218-1BE3-42BE-B6E1-459445D6E8C7}"/>
                </a:ext>
              </a:extLst>
            </p:cNvPr>
            <p:cNvSpPr/>
            <p:nvPr/>
          </p:nvSpPr>
          <p:spPr>
            <a:xfrm>
              <a:off x="3751992" y="2673260"/>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 xmlns:a16="http://schemas.microsoft.com/office/drawing/2014/main" id="{ABE1C0D8-3E8F-4B63-9F97-AC8DAA28DD73}"/>
                </a:ext>
              </a:extLst>
            </p:cNvPr>
            <p:cNvSpPr/>
            <p:nvPr/>
          </p:nvSpPr>
          <p:spPr>
            <a:xfrm>
              <a:off x="4917954" y="3433394"/>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 xmlns:a16="http://schemas.microsoft.com/office/drawing/2014/main" id="{DE03E238-E66D-47E8-B420-E17AE5D7889D}"/>
                </a:ext>
              </a:extLst>
            </p:cNvPr>
            <p:cNvSpPr/>
            <p:nvPr/>
          </p:nvSpPr>
          <p:spPr>
            <a:xfrm>
              <a:off x="4712944" y="3008635"/>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 xmlns:a16="http://schemas.microsoft.com/office/drawing/2014/main" id="{21D806D6-D853-4DE0-B2EC-0F4B1A3A107D}"/>
                </a:ext>
              </a:extLst>
            </p:cNvPr>
            <p:cNvSpPr/>
            <p:nvPr/>
          </p:nvSpPr>
          <p:spPr>
            <a:xfrm>
              <a:off x="5289584" y="3136511"/>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 xmlns:a16="http://schemas.microsoft.com/office/drawing/2014/main" id="{0FBC0807-E99B-46D2-B597-DBF8672B9209}"/>
                </a:ext>
              </a:extLst>
            </p:cNvPr>
            <p:cNvSpPr/>
            <p:nvPr/>
          </p:nvSpPr>
          <p:spPr>
            <a:xfrm>
              <a:off x="3983816" y="3478374"/>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 xmlns:a16="http://schemas.microsoft.com/office/drawing/2014/main" id="{05B6E841-1331-4F20-8D6B-CEC1123D1E4C}"/>
                </a:ext>
              </a:extLst>
            </p:cNvPr>
            <p:cNvSpPr/>
            <p:nvPr/>
          </p:nvSpPr>
          <p:spPr>
            <a:xfrm>
              <a:off x="3795960" y="3404373"/>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 xmlns:a16="http://schemas.microsoft.com/office/drawing/2014/main" id="{44C897E7-60E8-4EB5-876D-BC5A9A6CF509}"/>
                </a:ext>
              </a:extLst>
            </p:cNvPr>
            <p:cNvSpPr/>
            <p:nvPr/>
          </p:nvSpPr>
          <p:spPr>
            <a:xfrm>
              <a:off x="3469345" y="3001359"/>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 xmlns:a16="http://schemas.microsoft.com/office/drawing/2014/main" id="{2E556B2B-3339-47CF-A2E2-5BABA5ABD9A9}"/>
                </a:ext>
              </a:extLst>
            </p:cNvPr>
            <p:cNvSpPr/>
            <p:nvPr/>
          </p:nvSpPr>
          <p:spPr>
            <a:xfrm>
              <a:off x="5510428" y="4027437"/>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 xmlns:a16="http://schemas.microsoft.com/office/drawing/2014/main" id="{24AB2F4F-7317-4FE0-84B3-F5C586E6CF12}"/>
                </a:ext>
              </a:extLst>
            </p:cNvPr>
            <p:cNvSpPr/>
            <p:nvPr/>
          </p:nvSpPr>
          <p:spPr>
            <a:xfrm>
              <a:off x="5004947" y="4025081"/>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 xmlns:a16="http://schemas.microsoft.com/office/drawing/2014/main" id="{99C8802F-97C5-4797-9F1D-5EDF21119D19}"/>
                </a:ext>
              </a:extLst>
            </p:cNvPr>
            <p:cNvSpPr/>
            <p:nvPr/>
          </p:nvSpPr>
          <p:spPr>
            <a:xfrm>
              <a:off x="5498329" y="4375702"/>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 xmlns:a16="http://schemas.microsoft.com/office/drawing/2014/main" id="{FD841663-696E-49CF-8EA2-B69339D4F564}"/>
                </a:ext>
              </a:extLst>
            </p:cNvPr>
            <p:cNvSpPr/>
            <p:nvPr/>
          </p:nvSpPr>
          <p:spPr>
            <a:xfrm>
              <a:off x="4740436" y="4329255"/>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 xmlns:a16="http://schemas.microsoft.com/office/drawing/2014/main" id="{818C01C2-3635-4186-8AC5-46CC09EBAC0B}"/>
                </a:ext>
              </a:extLst>
            </p:cNvPr>
            <p:cNvSpPr/>
            <p:nvPr/>
          </p:nvSpPr>
          <p:spPr>
            <a:xfrm>
              <a:off x="5369192" y="4627732"/>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 xmlns:a16="http://schemas.microsoft.com/office/drawing/2014/main" id="{AFEBE8AB-5A15-4EFE-B059-015067988894}"/>
                </a:ext>
              </a:extLst>
            </p:cNvPr>
            <p:cNvSpPr/>
            <p:nvPr/>
          </p:nvSpPr>
          <p:spPr>
            <a:xfrm>
              <a:off x="5608469" y="4965195"/>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 xmlns:a16="http://schemas.microsoft.com/office/drawing/2014/main" id="{9C5CB8CB-8A20-4952-9783-361E01A90C63}"/>
                </a:ext>
              </a:extLst>
            </p:cNvPr>
            <p:cNvSpPr/>
            <p:nvPr/>
          </p:nvSpPr>
          <p:spPr>
            <a:xfrm>
              <a:off x="5397990" y="4967962"/>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 xmlns:a16="http://schemas.microsoft.com/office/drawing/2014/main" id="{4EBFE873-B22F-4551-A840-634922E0FB2F}"/>
                </a:ext>
              </a:extLst>
            </p:cNvPr>
            <p:cNvSpPr/>
            <p:nvPr/>
          </p:nvSpPr>
          <p:spPr>
            <a:xfrm>
              <a:off x="5639373" y="5234796"/>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 xmlns:a16="http://schemas.microsoft.com/office/drawing/2014/main" id="{CDF1750C-13F0-41AA-BCBF-4817BF608E88}"/>
                </a:ext>
              </a:extLst>
            </p:cNvPr>
            <p:cNvSpPr/>
            <p:nvPr/>
          </p:nvSpPr>
          <p:spPr>
            <a:xfrm>
              <a:off x="5401792" y="5247435"/>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 xmlns:a16="http://schemas.microsoft.com/office/drawing/2014/main" id="{3878038B-0A35-46AD-BB4B-F0468968FD39}"/>
                </a:ext>
              </a:extLst>
            </p:cNvPr>
            <p:cNvSpPr/>
            <p:nvPr/>
          </p:nvSpPr>
          <p:spPr>
            <a:xfrm>
              <a:off x="5133392" y="4977811"/>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 xmlns:a16="http://schemas.microsoft.com/office/drawing/2014/main" id="{C01776B7-72BC-41E0-9BF6-65AA6E7E8752}"/>
                </a:ext>
              </a:extLst>
            </p:cNvPr>
            <p:cNvSpPr/>
            <p:nvPr/>
          </p:nvSpPr>
          <p:spPr>
            <a:xfrm>
              <a:off x="4963982" y="4765572"/>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 xmlns:a16="http://schemas.microsoft.com/office/drawing/2014/main" id="{47573D1C-A41F-4826-83EA-CE030C4630D9}"/>
                </a:ext>
              </a:extLst>
            </p:cNvPr>
            <p:cNvSpPr/>
            <p:nvPr/>
          </p:nvSpPr>
          <p:spPr>
            <a:xfrm>
              <a:off x="4368067" y="4446518"/>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 xmlns:a16="http://schemas.microsoft.com/office/drawing/2014/main" id="{959A5E1E-2EAD-4F01-8577-54C8E6ACF638}"/>
                </a:ext>
              </a:extLst>
            </p:cNvPr>
            <p:cNvSpPr/>
            <p:nvPr/>
          </p:nvSpPr>
          <p:spPr>
            <a:xfrm>
              <a:off x="4541489" y="4774457"/>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 xmlns:a16="http://schemas.microsoft.com/office/drawing/2014/main" id="{C3E0E87E-53E0-4D5B-9CBC-734CE694CE01}"/>
                </a:ext>
              </a:extLst>
            </p:cNvPr>
            <p:cNvSpPr/>
            <p:nvPr/>
          </p:nvSpPr>
          <p:spPr>
            <a:xfrm>
              <a:off x="4754172" y="5198190"/>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 xmlns:a16="http://schemas.microsoft.com/office/drawing/2014/main" id="{DBBFE0AB-50C3-45F3-B763-91FACFC37712}"/>
                </a:ext>
              </a:extLst>
            </p:cNvPr>
            <p:cNvSpPr/>
            <p:nvPr/>
          </p:nvSpPr>
          <p:spPr>
            <a:xfrm>
              <a:off x="4470936" y="5040864"/>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 xmlns:a16="http://schemas.microsoft.com/office/drawing/2014/main" id="{72579FEE-D52B-4415-905C-ED946D5A922D}"/>
                </a:ext>
              </a:extLst>
            </p:cNvPr>
            <p:cNvSpPr/>
            <p:nvPr/>
          </p:nvSpPr>
          <p:spPr>
            <a:xfrm>
              <a:off x="4121320" y="5119527"/>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 xmlns:a16="http://schemas.microsoft.com/office/drawing/2014/main" id="{64CDD548-22EB-4FB5-ACC9-1ACC006CC810}"/>
                </a:ext>
              </a:extLst>
            </p:cNvPr>
            <p:cNvSpPr/>
            <p:nvPr/>
          </p:nvSpPr>
          <p:spPr>
            <a:xfrm>
              <a:off x="3501946" y="5090108"/>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 xmlns:a16="http://schemas.microsoft.com/office/drawing/2014/main" id="{8C143A92-AC82-42E1-9113-79691E958CF1}"/>
                </a:ext>
              </a:extLst>
            </p:cNvPr>
            <p:cNvSpPr/>
            <p:nvPr/>
          </p:nvSpPr>
          <p:spPr>
            <a:xfrm>
              <a:off x="3966424" y="4388923"/>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 xmlns:a16="http://schemas.microsoft.com/office/drawing/2014/main" id="{38EA6822-E694-4295-A2E8-1726A3D249D0}"/>
                </a:ext>
              </a:extLst>
            </p:cNvPr>
            <p:cNvSpPr/>
            <p:nvPr/>
          </p:nvSpPr>
          <p:spPr>
            <a:xfrm>
              <a:off x="3761205" y="4383764"/>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 xmlns:a16="http://schemas.microsoft.com/office/drawing/2014/main" id="{51382BC6-8F46-4F75-87C2-2A3E23DF3E13}"/>
                </a:ext>
              </a:extLst>
            </p:cNvPr>
            <p:cNvSpPr/>
            <p:nvPr/>
          </p:nvSpPr>
          <p:spPr>
            <a:xfrm>
              <a:off x="3893207" y="4631721"/>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 xmlns:a16="http://schemas.microsoft.com/office/drawing/2014/main" id="{5E309262-AC9F-4688-B006-7279483DF4EE}"/>
                </a:ext>
              </a:extLst>
            </p:cNvPr>
            <p:cNvSpPr/>
            <p:nvPr/>
          </p:nvSpPr>
          <p:spPr>
            <a:xfrm>
              <a:off x="3645151" y="4627732"/>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 xmlns:a16="http://schemas.microsoft.com/office/drawing/2014/main" id="{0D5CB107-2D44-4B14-BF16-8F984691ACC4}"/>
                </a:ext>
              </a:extLst>
            </p:cNvPr>
            <p:cNvSpPr/>
            <p:nvPr/>
          </p:nvSpPr>
          <p:spPr>
            <a:xfrm>
              <a:off x="3429125" y="4311544"/>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 xmlns:a16="http://schemas.microsoft.com/office/drawing/2014/main" id="{FB556E8B-11C6-464C-BE03-E98C76F4B1EC}"/>
                </a:ext>
              </a:extLst>
            </p:cNvPr>
            <p:cNvSpPr/>
            <p:nvPr/>
          </p:nvSpPr>
          <p:spPr>
            <a:xfrm>
              <a:off x="2871618" y="5038313"/>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 xmlns:a16="http://schemas.microsoft.com/office/drawing/2014/main" id="{B1A83F3D-9216-42DA-8B20-E1C3CD8F8C13}"/>
                </a:ext>
              </a:extLst>
            </p:cNvPr>
            <p:cNvSpPr/>
            <p:nvPr/>
          </p:nvSpPr>
          <p:spPr>
            <a:xfrm>
              <a:off x="2600196" y="2672260"/>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 xmlns:a16="http://schemas.microsoft.com/office/drawing/2014/main" id="{B2F9EF11-7F36-4EF9-82A5-665575CEA2CC}"/>
                </a:ext>
              </a:extLst>
            </p:cNvPr>
            <p:cNvSpPr/>
            <p:nvPr/>
          </p:nvSpPr>
          <p:spPr>
            <a:xfrm>
              <a:off x="2501508" y="2999400"/>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 xmlns:a16="http://schemas.microsoft.com/office/drawing/2014/main" id="{AF45AA7B-447F-46F8-A4F6-A29D958D2C28}"/>
                </a:ext>
              </a:extLst>
            </p:cNvPr>
            <p:cNvSpPr/>
            <p:nvPr/>
          </p:nvSpPr>
          <p:spPr>
            <a:xfrm>
              <a:off x="2804067" y="3349024"/>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 xmlns:a16="http://schemas.microsoft.com/office/drawing/2014/main" id="{EA4C0ECA-3459-4965-8995-68760C14A302}"/>
                </a:ext>
              </a:extLst>
            </p:cNvPr>
            <p:cNvSpPr/>
            <p:nvPr/>
          </p:nvSpPr>
          <p:spPr>
            <a:xfrm>
              <a:off x="2494785" y="3638135"/>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 xmlns:a16="http://schemas.microsoft.com/office/drawing/2014/main" id="{37B4EE67-20BC-4C4E-8AD0-469454D9C4E3}"/>
                </a:ext>
              </a:extLst>
            </p:cNvPr>
            <p:cNvSpPr/>
            <p:nvPr/>
          </p:nvSpPr>
          <p:spPr>
            <a:xfrm>
              <a:off x="2880267" y="3992241"/>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 xmlns:a16="http://schemas.microsoft.com/office/drawing/2014/main" id="{656FC307-B87C-4B0F-A4A4-D09625C0BD91}"/>
                </a:ext>
              </a:extLst>
            </p:cNvPr>
            <p:cNvSpPr/>
            <p:nvPr/>
          </p:nvSpPr>
          <p:spPr>
            <a:xfrm>
              <a:off x="2570985" y="4086370"/>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 xmlns:a16="http://schemas.microsoft.com/office/drawing/2014/main" id="{CFB7E350-D323-4B73-B455-D5D792E33091}"/>
                </a:ext>
              </a:extLst>
            </p:cNvPr>
            <p:cNvSpPr/>
            <p:nvPr/>
          </p:nvSpPr>
          <p:spPr>
            <a:xfrm>
              <a:off x="3095420" y="3687441"/>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 xmlns:a16="http://schemas.microsoft.com/office/drawing/2014/main" id="{90DD3C5D-CB5C-47CB-95FE-8CE03740D3A9}"/>
                </a:ext>
              </a:extLst>
            </p:cNvPr>
            <p:cNvSpPr/>
            <p:nvPr/>
          </p:nvSpPr>
          <p:spPr>
            <a:xfrm>
              <a:off x="2960949" y="4355311"/>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 xmlns:a16="http://schemas.microsoft.com/office/drawing/2014/main" id="{991C5991-462B-48C9-A6A7-6C59E75465F3}"/>
                </a:ext>
              </a:extLst>
            </p:cNvPr>
            <p:cNvSpPr/>
            <p:nvPr/>
          </p:nvSpPr>
          <p:spPr>
            <a:xfrm>
              <a:off x="2427549" y="4615288"/>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 xmlns:a16="http://schemas.microsoft.com/office/drawing/2014/main" id="{7EED0741-4FA4-4BE5-AF75-AAFEFA2A7D00}"/>
                </a:ext>
              </a:extLst>
            </p:cNvPr>
            <p:cNvSpPr/>
            <p:nvPr/>
          </p:nvSpPr>
          <p:spPr>
            <a:xfrm>
              <a:off x="2651667" y="4758724"/>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 xmlns:a16="http://schemas.microsoft.com/office/drawing/2014/main" id="{888D8EBB-0D4A-4621-B96D-4C43755D5134}"/>
                </a:ext>
              </a:extLst>
            </p:cNvPr>
            <p:cNvSpPr/>
            <p:nvPr/>
          </p:nvSpPr>
          <p:spPr>
            <a:xfrm>
              <a:off x="3068526" y="4669077"/>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 xmlns:a16="http://schemas.microsoft.com/office/drawing/2014/main" id="{82244BBA-5DE2-4BF1-8FBC-0D264509C635}"/>
                </a:ext>
              </a:extLst>
            </p:cNvPr>
            <p:cNvSpPr/>
            <p:nvPr/>
          </p:nvSpPr>
          <p:spPr>
            <a:xfrm>
              <a:off x="3086455" y="5184548"/>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 xmlns:a16="http://schemas.microsoft.com/office/drawing/2014/main" id="{5B255377-06D1-4477-908C-8D49441B4950}"/>
                </a:ext>
              </a:extLst>
            </p:cNvPr>
            <p:cNvSpPr/>
            <p:nvPr/>
          </p:nvSpPr>
          <p:spPr>
            <a:xfrm>
              <a:off x="2741314" y="5215924"/>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 xmlns:a16="http://schemas.microsoft.com/office/drawing/2014/main" id="{274784A4-A456-439B-93F0-E789326ED09D}"/>
                </a:ext>
              </a:extLst>
            </p:cNvPr>
            <p:cNvSpPr/>
            <p:nvPr/>
          </p:nvSpPr>
          <p:spPr>
            <a:xfrm>
              <a:off x="2613643" y="3402883"/>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 xmlns:a16="http://schemas.microsoft.com/office/drawing/2014/main" id="{0AF97570-AE32-4801-9494-EFDDF3A1BB8C}"/>
                </a:ext>
              </a:extLst>
            </p:cNvPr>
            <p:cNvSpPr/>
            <p:nvPr/>
          </p:nvSpPr>
          <p:spPr>
            <a:xfrm>
              <a:off x="3129114" y="3317719"/>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 xmlns:a16="http://schemas.microsoft.com/office/drawing/2014/main" id="{688498C3-08D4-4516-A6E9-598C0085E08D}"/>
                </a:ext>
              </a:extLst>
            </p:cNvPr>
            <p:cNvSpPr/>
            <p:nvPr/>
          </p:nvSpPr>
          <p:spPr>
            <a:xfrm>
              <a:off x="2492620" y="4344178"/>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 xmlns:a16="http://schemas.microsoft.com/office/drawing/2014/main" id="{66BC1802-3D63-4EA1-AC42-F0B9054764CB}"/>
                </a:ext>
              </a:extLst>
            </p:cNvPr>
            <p:cNvSpPr/>
            <p:nvPr/>
          </p:nvSpPr>
          <p:spPr>
            <a:xfrm>
              <a:off x="3687091" y="3965347"/>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 xmlns:a16="http://schemas.microsoft.com/office/drawing/2014/main" id="{01A375FD-ED58-451B-95FD-38B98C2D2392}"/>
                </a:ext>
              </a:extLst>
            </p:cNvPr>
            <p:cNvSpPr/>
            <p:nvPr/>
          </p:nvSpPr>
          <p:spPr>
            <a:xfrm>
              <a:off x="3866385" y="4108782"/>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 xmlns:a16="http://schemas.microsoft.com/office/drawing/2014/main" id="{F637B956-19D7-41DD-8637-CC5AD0B9A63C}"/>
                </a:ext>
              </a:extLst>
            </p:cNvPr>
            <p:cNvSpPr/>
            <p:nvPr/>
          </p:nvSpPr>
          <p:spPr>
            <a:xfrm>
              <a:off x="3902244" y="3929488"/>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 xmlns:a16="http://schemas.microsoft.com/office/drawing/2014/main" id="{0680CDF4-5B09-4FFB-AEBD-0829394B2948}"/>
                </a:ext>
              </a:extLst>
            </p:cNvPr>
            <p:cNvSpPr/>
            <p:nvPr/>
          </p:nvSpPr>
          <p:spPr>
            <a:xfrm>
              <a:off x="3942586" y="3705370"/>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 xmlns:a16="http://schemas.microsoft.com/office/drawing/2014/main" id="{B48D2839-211F-4658-85CA-AAE79EA907B5}"/>
                </a:ext>
              </a:extLst>
            </p:cNvPr>
            <p:cNvSpPr/>
            <p:nvPr/>
          </p:nvSpPr>
          <p:spPr>
            <a:xfrm>
              <a:off x="4229456" y="3723299"/>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 xmlns:a16="http://schemas.microsoft.com/office/drawing/2014/main" id="{88E19384-5E45-49FB-B98D-EA1452B68038}"/>
                </a:ext>
              </a:extLst>
            </p:cNvPr>
            <p:cNvSpPr/>
            <p:nvPr/>
          </p:nvSpPr>
          <p:spPr>
            <a:xfrm>
              <a:off x="4072574" y="3871216"/>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 xmlns:a16="http://schemas.microsoft.com/office/drawing/2014/main" id="{BC5C9596-5197-4430-B6D7-2B7A4BBD0CBC}"/>
                </a:ext>
              </a:extLst>
            </p:cNvPr>
            <p:cNvSpPr/>
            <p:nvPr/>
          </p:nvSpPr>
          <p:spPr>
            <a:xfrm>
              <a:off x="4036716" y="4068439"/>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 xmlns:a16="http://schemas.microsoft.com/office/drawing/2014/main" id="{0EA96051-BAB5-4F9B-9AC0-1D5D362FF56D}"/>
                </a:ext>
              </a:extLst>
            </p:cNvPr>
            <p:cNvSpPr/>
            <p:nvPr/>
          </p:nvSpPr>
          <p:spPr>
            <a:xfrm>
              <a:off x="4233939" y="4068439"/>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 xmlns:a16="http://schemas.microsoft.com/office/drawing/2014/main" id="{B3EF198E-53D1-4138-B2BF-8C62310B1190}"/>
                </a:ext>
              </a:extLst>
            </p:cNvPr>
            <p:cNvSpPr/>
            <p:nvPr/>
          </p:nvSpPr>
          <p:spPr>
            <a:xfrm>
              <a:off x="4493915" y="4028098"/>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 xmlns:a16="http://schemas.microsoft.com/office/drawing/2014/main" id="{92A3DA00-8347-466F-A031-AA81AE82D6A1}"/>
                </a:ext>
              </a:extLst>
            </p:cNvPr>
            <p:cNvSpPr/>
            <p:nvPr/>
          </p:nvSpPr>
          <p:spPr>
            <a:xfrm>
              <a:off x="4319104" y="3925004"/>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 xmlns:a16="http://schemas.microsoft.com/office/drawing/2014/main" id="{29854F72-4416-4A62-904E-439282EE3235}"/>
                </a:ext>
              </a:extLst>
            </p:cNvPr>
            <p:cNvSpPr/>
            <p:nvPr/>
          </p:nvSpPr>
          <p:spPr>
            <a:xfrm>
              <a:off x="4590184" y="3358762"/>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 xmlns:a16="http://schemas.microsoft.com/office/drawing/2014/main" id="{73A9DB6F-35A8-465F-977D-EEC7FB9B7769}"/>
                </a:ext>
              </a:extLst>
            </p:cNvPr>
            <p:cNvSpPr/>
            <p:nvPr/>
          </p:nvSpPr>
          <p:spPr>
            <a:xfrm>
              <a:off x="5177372" y="3659080"/>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 xmlns:a16="http://schemas.microsoft.com/office/drawing/2014/main" id="{09B9A295-D518-480C-A853-075E036796C8}"/>
                </a:ext>
              </a:extLst>
            </p:cNvPr>
            <p:cNvSpPr/>
            <p:nvPr/>
          </p:nvSpPr>
          <p:spPr>
            <a:xfrm>
              <a:off x="5531478" y="3448409"/>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 xmlns:a16="http://schemas.microsoft.com/office/drawing/2014/main" id="{60F4B3F1-1D61-4D77-861E-F1ACA45665AC}"/>
                </a:ext>
              </a:extLst>
            </p:cNvPr>
            <p:cNvSpPr/>
            <p:nvPr/>
          </p:nvSpPr>
          <p:spPr>
            <a:xfrm>
              <a:off x="5661466" y="3036032"/>
              <a:ext cx="159217" cy="157327"/>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 xmlns:a16="http://schemas.microsoft.com/office/drawing/2014/main" id="{6DC84CDA-9F02-4A31-AE20-4B542B7F8EAC}"/>
                </a:ext>
              </a:extLst>
            </p:cNvPr>
            <p:cNvSpPr/>
            <p:nvPr/>
          </p:nvSpPr>
          <p:spPr>
            <a:xfrm>
              <a:off x="4210920" y="3075870"/>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 xmlns:a16="http://schemas.microsoft.com/office/drawing/2014/main" id="{9E4495AB-F9AA-4668-8F66-6D15789ED0AB}"/>
                </a:ext>
              </a:extLst>
            </p:cNvPr>
            <p:cNvSpPr/>
            <p:nvPr/>
          </p:nvSpPr>
          <p:spPr>
            <a:xfrm>
              <a:off x="4246779" y="2582811"/>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Oval 178">
              <a:extLst>
                <a:ext uri="{FF2B5EF4-FFF2-40B4-BE49-F238E27FC236}">
                  <a16:creationId xmlns="" xmlns:a16="http://schemas.microsoft.com/office/drawing/2014/main" id="{35CE5B90-4631-408E-9439-5C925EFA1C4F}"/>
                </a:ext>
              </a:extLst>
            </p:cNvPr>
            <p:cNvSpPr/>
            <p:nvPr/>
          </p:nvSpPr>
          <p:spPr>
            <a:xfrm>
              <a:off x="4596402" y="2430411"/>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 xmlns:a16="http://schemas.microsoft.com/office/drawing/2014/main" id="{71DDB79C-D13A-492C-ABCF-6F432F9C6421}"/>
                </a:ext>
              </a:extLst>
            </p:cNvPr>
            <p:cNvSpPr/>
            <p:nvPr/>
          </p:nvSpPr>
          <p:spPr>
            <a:xfrm>
              <a:off x="5076014" y="2569364"/>
              <a:ext cx="159217" cy="157327"/>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1" name="Rectangle 180">
            <a:extLst>
              <a:ext uri="{FF2B5EF4-FFF2-40B4-BE49-F238E27FC236}">
                <a16:creationId xmlns="" xmlns:a16="http://schemas.microsoft.com/office/drawing/2014/main" id="{F247CF86-0C1B-44F4-9458-515408D41ABB}"/>
              </a:ext>
            </a:extLst>
          </p:cNvPr>
          <p:cNvSpPr/>
          <p:nvPr/>
        </p:nvSpPr>
        <p:spPr>
          <a:xfrm>
            <a:off x="6989304" y="3180256"/>
            <a:ext cx="2304879" cy="1335676"/>
          </a:xfrm>
          <a:prstGeom prst="rect">
            <a:avLst/>
          </a:prstGeom>
          <a:solidFill>
            <a:srgbClr val="FF0000">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TextBox 181">
            <a:extLst>
              <a:ext uri="{FF2B5EF4-FFF2-40B4-BE49-F238E27FC236}">
                <a16:creationId xmlns="" xmlns:a16="http://schemas.microsoft.com/office/drawing/2014/main" id="{D647EABD-87FA-4894-A6C3-B190498806EF}"/>
              </a:ext>
            </a:extLst>
          </p:cNvPr>
          <p:cNvSpPr txBox="1"/>
          <p:nvPr/>
        </p:nvSpPr>
        <p:spPr>
          <a:xfrm>
            <a:off x="1478832" y="4801049"/>
            <a:ext cx="3655591" cy="1938992"/>
          </a:xfrm>
          <a:prstGeom prst="rect">
            <a:avLst/>
          </a:prstGeom>
          <a:noFill/>
        </p:spPr>
        <p:txBody>
          <a:bodyPr wrap="square" rtlCol="0">
            <a:spAutoFit/>
          </a:bodyPr>
          <a:lstStyle/>
          <a:p>
            <a:r>
              <a:rPr lang="en-US" sz="2400" b="1" dirty="0">
                <a:solidFill>
                  <a:schemeClr val="accent2">
                    <a:lumMod val="75000"/>
                  </a:schemeClr>
                </a:solidFill>
              </a:rPr>
              <a:t>District 1 	</a:t>
            </a:r>
            <a:r>
              <a:rPr lang="en-US" sz="2400" b="1" dirty="0"/>
              <a:t>14D	  6R</a:t>
            </a:r>
          </a:p>
          <a:p>
            <a:r>
              <a:rPr lang="en-US" sz="2400" b="1" dirty="0">
                <a:solidFill>
                  <a:schemeClr val="accent2">
                    <a:lumMod val="75000"/>
                  </a:schemeClr>
                </a:solidFill>
              </a:rPr>
              <a:t>District 2 	</a:t>
            </a:r>
            <a:r>
              <a:rPr lang="en-US" sz="2400" b="1" dirty="0"/>
              <a:t>14D	  6R</a:t>
            </a:r>
          </a:p>
          <a:p>
            <a:r>
              <a:rPr lang="en-US" sz="2400" b="1" dirty="0">
                <a:solidFill>
                  <a:schemeClr val="accent2">
                    <a:lumMod val="75000"/>
                  </a:schemeClr>
                </a:solidFill>
              </a:rPr>
              <a:t>District 3 	</a:t>
            </a:r>
            <a:r>
              <a:rPr lang="en-US" sz="2400" b="1" dirty="0"/>
              <a:t>12D	  8R</a:t>
            </a:r>
          </a:p>
          <a:p>
            <a:r>
              <a:rPr lang="en-US" sz="2400" b="1" dirty="0">
                <a:solidFill>
                  <a:srgbClr val="C00000"/>
                </a:solidFill>
              </a:rPr>
              <a:t>District 4 </a:t>
            </a:r>
            <a:r>
              <a:rPr lang="en-US" sz="2400" b="1" dirty="0">
                <a:solidFill>
                  <a:schemeClr val="accent2">
                    <a:lumMod val="75000"/>
                  </a:schemeClr>
                </a:solidFill>
              </a:rPr>
              <a:t>	  </a:t>
            </a:r>
            <a:r>
              <a:rPr lang="en-US" sz="2400" b="1" dirty="0"/>
              <a:t>0D	20R</a:t>
            </a:r>
          </a:p>
          <a:p>
            <a:endParaRPr lang="en-US" sz="2400" b="1" dirty="0"/>
          </a:p>
        </p:txBody>
      </p:sp>
      <p:sp>
        <p:nvSpPr>
          <p:cNvPr id="184" name="Rectangle 183">
            <a:extLst>
              <a:ext uri="{FF2B5EF4-FFF2-40B4-BE49-F238E27FC236}">
                <a16:creationId xmlns="" xmlns:a16="http://schemas.microsoft.com/office/drawing/2014/main" id="{E1A592AF-C4CF-4E9D-B7D8-5901E78E4051}"/>
              </a:ext>
            </a:extLst>
          </p:cNvPr>
          <p:cNvSpPr/>
          <p:nvPr/>
        </p:nvSpPr>
        <p:spPr>
          <a:xfrm>
            <a:off x="9357064" y="1207312"/>
            <a:ext cx="980105" cy="3308620"/>
          </a:xfrm>
          <a:prstGeom prst="rect">
            <a:avLst/>
          </a:prstGeom>
          <a:solidFill>
            <a:srgbClr val="FF0000">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 xmlns:a16="http://schemas.microsoft.com/office/drawing/2014/main" id="{435FA3CB-2A1D-4E77-BBF4-0A7557A94E42}"/>
              </a:ext>
            </a:extLst>
          </p:cNvPr>
          <p:cNvSpPr/>
          <p:nvPr/>
        </p:nvSpPr>
        <p:spPr>
          <a:xfrm>
            <a:off x="6971474" y="1207312"/>
            <a:ext cx="2313581" cy="1332297"/>
          </a:xfrm>
          <a:prstGeom prst="rect">
            <a:avLst/>
          </a:prstGeom>
          <a:solidFill>
            <a:srgbClr val="FF0000">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TextBox 185">
            <a:extLst>
              <a:ext uri="{FF2B5EF4-FFF2-40B4-BE49-F238E27FC236}">
                <a16:creationId xmlns="" xmlns:a16="http://schemas.microsoft.com/office/drawing/2014/main" id="{0FD99040-A9EB-47CE-99DB-E10D58F731CF}"/>
              </a:ext>
            </a:extLst>
          </p:cNvPr>
          <p:cNvSpPr txBox="1"/>
          <p:nvPr/>
        </p:nvSpPr>
        <p:spPr>
          <a:xfrm>
            <a:off x="6956354" y="4801049"/>
            <a:ext cx="4009052" cy="1938992"/>
          </a:xfrm>
          <a:prstGeom prst="rect">
            <a:avLst/>
          </a:prstGeom>
          <a:noFill/>
        </p:spPr>
        <p:txBody>
          <a:bodyPr wrap="square" rtlCol="0">
            <a:spAutoFit/>
          </a:bodyPr>
          <a:lstStyle/>
          <a:p>
            <a:r>
              <a:rPr lang="en-US" sz="2400" b="1" dirty="0">
                <a:solidFill>
                  <a:srgbClr val="C00000"/>
                </a:solidFill>
              </a:rPr>
              <a:t>District 1 </a:t>
            </a:r>
            <a:r>
              <a:rPr lang="en-US" sz="2400" b="1" dirty="0">
                <a:solidFill>
                  <a:schemeClr val="accent2">
                    <a:lumMod val="75000"/>
                  </a:schemeClr>
                </a:solidFill>
              </a:rPr>
              <a:t>	 </a:t>
            </a:r>
            <a:r>
              <a:rPr lang="en-US" sz="2400" b="1" dirty="0"/>
              <a:t>8D	12R</a:t>
            </a:r>
          </a:p>
          <a:p>
            <a:r>
              <a:rPr lang="en-US" sz="2400" b="1" dirty="0">
                <a:solidFill>
                  <a:schemeClr val="accent2">
                    <a:lumMod val="75000"/>
                  </a:schemeClr>
                </a:solidFill>
              </a:rPr>
              <a:t>District 2 	</a:t>
            </a:r>
            <a:r>
              <a:rPr lang="en-US" sz="2400" b="1" dirty="0"/>
              <a:t>20D	  0R</a:t>
            </a:r>
          </a:p>
          <a:p>
            <a:r>
              <a:rPr lang="en-US" sz="2400" b="1" dirty="0">
                <a:solidFill>
                  <a:srgbClr val="C00000"/>
                </a:solidFill>
              </a:rPr>
              <a:t>District 3 </a:t>
            </a:r>
            <a:r>
              <a:rPr lang="en-US" sz="2400" b="1" dirty="0">
                <a:solidFill>
                  <a:schemeClr val="accent2">
                    <a:lumMod val="75000"/>
                  </a:schemeClr>
                </a:solidFill>
              </a:rPr>
              <a:t>	 </a:t>
            </a:r>
            <a:r>
              <a:rPr lang="en-US" sz="2400" b="1" dirty="0"/>
              <a:t>6D	14R</a:t>
            </a:r>
          </a:p>
          <a:p>
            <a:r>
              <a:rPr lang="en-US" sz="2400" b="1" dirty="0">
                <a:solidFill>
                  <a:srgbClr val="C00000"/>
                </a:solidFill>
              </a:rPr>
              <a:t>District 4 </a:t>
            </a:r>
            <a:r>
              <a:rPr lang="en-US" sz="2400" b="1" dirty="0">
                <a:solidFill>
                  <a:schemeClr val="accent2">
                    <a:lumMod val="75000"/>
                  </a:schemeClr>
                </a:solidFill>
              </a:rPr>
              <a:t>	 </a:t>
            </a:r>
            <a:r>
              <a:rPr lang="en-US" sz="2400" b="1" dirty="0"/>
              <a:t>6D	14R</a:t>
            </a:r>
          </a:p>
          <a:p>
            <a:endParaRPr lang="en-US" sz="2400" b="1" dirty="0"/>
          </a:p>
        </p:txBody>
      </p:sp>
    </p:spTree>
    <p:extLst>
      <p:ext uri="{BB962C8B-B14F-4D97-AF65-F5344CB8AC3E}">
        <p14:creationId xmlns:p14="http://schemas.microsoft.com/office/powerpoint/2010/main" val="2274151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8A77F09A-4E35-4B45-92DE-15EADCB4BDE9}"/>
              </a:ext>
            </a:extLst>
          </p:cNvPr>
          <p:cNvSpPr/>
          <p:nvPr/>
        </p:nvSpPr>
        <p:spPr>
          <a:xfrm>
            <a:off x="-230820" y="1010050"/>
            <a:ext cx="12511357" cy="1032764"/>
          </a:xfrm>
          <a:prstGeom prst="rect">
            <a:avLst/>
          </a:prstGeom>
          <a:solidFill>
            <a:schemeClr val="accent2">
              <a:lumMod val="75000"/>
            </a:schemeClr>
          </a:solidFill>
          <a:ln>
            <a:noFill/>
          </a:ln>
        </p:spPr>
        <p:txBody>
          <a:bodyPr rot="0" vert="horz" wrap="square" lIns="91440" tIns="45720" rIns="91440" bIns="45720" anchor="t" anchorCtr="0" upright="1">
            <a:noAutofit/>
          </a:bodyPr>
          <a:lstStyle/>
          <a:p>
            <a:endParaRPr lang="en-US" dirty="0">
              <a:solidFill>
                <a:schemeClr val="tx1"/>
              </a:solidFill>
            </a:endParaRPr>
          </a:p>
        </p:txBody>
      </p:sp>
      <p:sp>
        <p:nvSpPr>
          <p:cNvPr id="2" name="Title 1"/>
          <p:cNvSpPr>
            <a:spLocks noGrp="1"/>
          </p:cNvSpPr>
          <p:nvPr>
            <p:ph type="title"/>
          </p:nvPr>
        </p:nvSpPr>
        <p:spPr>
          <a:xfrm>
            <a:off x="732368" y="620174"/>
            <a:ext cx="10723035" cy="1297619"/>
          </a:xfrm>
        </p:spPr>
        <p:txBody>
          <a:bodyPr/>
          <a:lstStyle/>
          <a:p>
            <a:pPr algn="ctr"/>
            <a:r>
              <a:rPr lang="en-US" dirty="0">
                <a:solidFill>
                  <a:schemeClr val="bg1"/>
                </a:solidFill>
              </a:rPr>
              <a:t>Both Parties Do It!</a:t>
            </a:r>
          </a:p>
        </p:txBody>
      </p:sp>
      <p:pic>
        <p:nvPicPr>
          <p:cNvPr id="4" name="Picture 3" descr="ndrc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989" y="3152683"/>
            <a:ext cx="3697589" cy="937622"/>
          </a:xfrm>
          <a:prstGeom prst="rect">
            <a:avLst/>
          </a:prstGeom>
        </p:spPr>
      </p:pic>
      <p:pic>
        <p:nvPicPr>
          <p:cNvPr id="5" name="Picture 4" descr="rslc 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9220" y="2463021"/>
            <a:ext cx="2934032" cy="2295065"/>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11245"/>
          <a:stretch/>
        </p:blipFill>
        <p:spPr>
          <a:xfrm>
            <a:off x="423593" y="2463021"/>
            <a:ext cx="3523075" cy="2370213"/>
          </a:xfrm>
          <a:prstGeom prst="rect">
            <a:avLst/>
          </a:prstGeom>
        </p:spPr>
      </p:pic>
      <p:sp>
        <p:nvSpPr>
          <p:cNvPr id="6" name="TextBox 5"/>
          <p:cNvSpPr txBox="1"/>
          <p:nvPr/>
        </p:nvSpPr>
        <p:spPr>
          <a:xfrm>
            <a:off x="722931" y="4292883"/>
            <a:ext cx="2805990" cy="584775"/>
          </a:xfrm>
          <a:prstGeom prst="rect">
            <a:avLst/>
          </a:prstGeom>
          <a:noFill/>
        </p:spPr>
        <p:txBody>
          <a:bodyPr wrap="square" rtlCol="0">
            <a:spAutoFit/>
          </a:bodyPr>
          <a:lstStyle/>
          <a:p>
            <a:pPr algn="ctr"/>
            <a:r>
              <a:rPr lang="en-US" sz="1600" b="1" dirty="0"/>
              <a:t>National Republican </a:t>
            </a:r>
            <a:br>
              <a:rPr lang="en-US" sz="1600" b="1" dirty="0"/>
            </a:br>
            <a:r>
              <a:rPr lang="en-US" sz="1600" b="1" dirty="0"/>
              <a:t>Redistricting Trust</a:t>
            </a:r>
          </a:p>
        </p:txBody>
      </p:sp>
    </p:spTree>
    <p:extLst>
      <p:ext uri="{BB962C8B-B14F-4D97-AF65-F5344CB8AC3E}">
        <p14:creationId xmlns:p14="http://schemas.microsoft.com/office/powerpoint/2010/main" val="247268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tistic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65693" y="3008790"/>
            <a:ext cx="4415627" cy="3311721"/>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r>
              <a:rPr lang="en-US" dirty="0"/>
              <a:t>Big Data &amp; Statistics</a:t>
            </a:r>
          </a:p>
        </p:txBody>
      </p:sp>
      <p:pic>
        <p:nvPicPr>
          <p:cNvPr id="5" name="Picture 4" descr="Data Center.jpeg"/>
          <p:cNvPicPr>
            <a:picLocks noChangeAspect="1"/>
          </p:cNvPicPr>
          <p:nvPr/>
        </p:nvPicPr>
        <p:blipFill rotWithShape="1">
          <a:blip r:embed="rId4">
            <a:extLst>
              <a:ext uri="{28A0092B-C50C-407E-A947-70E740481C1C}">
                <a14:useLocalDpi xmlns:a14="http://schemas.microsoft.com/office/drawing/2010/main"/>
              </a:ext>
            </a:extLst>
          </a:blip>
          <a:srcRect b="8916"/>
          <a:stretch/>
        </p:blipFill>
        <p:spPr>
          <a:xfrm>
            <a:off x="1260501" y="3008790"/>
            <a:ext cx="4825822" cy="3311721"/>
          </a:xfrm>
          <a:prstGeom prst="rect">
            <a:avLst/>
          </a:prstGeom>
          <a:effectLst>
            <a:outerShdw blurRad="63500" sx="102000" sy="102000" algn="ctr" rotWithShape="0">
              <a:prstClr val="black">
                <a:alpha val="40000"/>
              </a:prstClr>
            </a:outerShdw>
          </a:effectLst>
        </p:spPr>
      </p:pic>
      <p:sp>
        <p:nvSpPr>
          <p:cNvPr id="7" name="Content Placeholder 2"/>
          <p:cNvSpPr txBox="1">
            <a:spLocks/>
          </p:cNvSpPr>
          <p:nvPr/>
        </p:nvSpPr>
        <p:spPr>
          <a:xfrm>
            <a:off x="6465693" y="1832330"/>
            <a:ext cx="4415627" cy="1193476"/>
          </a:xfrm>
          <a:prstGeom prst="rect">
            <a:avLst/>
          </a:prstGeom>
          <a:solidFill>
            <a:schemeClr val="accent2">
              <a:lumMod val="75000"/>
            </a:schemeClr>
          </a:solidFill>
        </p:spPr>
        <p:txBody>
          <a:bodyPr vert="horz" lIns="91440" tIns="45720" rIns="91440" bIns="45720" rtlCol="0">
            <a:normAutofit/>
          </a:bodyPr>
          <a:lstStyle>
            <a:lvl1pPr marL="349250" indent="-349250" algn="l" defTabSz="914400" rtl="0" eaLnBrk="1" latinLnBrk="0" hangingPunct="1">
              <a:spcBef>
                <a:spcPts val="2000"/>
              </a:spcBef>
              <a:buClrTx/>
              <a:buSzPct val="110000"/>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ClrTx/>
              <a:buSzPct val="110000"/>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ClrTx/>
              <a:buSzPct val="110000"/>
              <a:buFont typeface="Wingdings 2" pitchFamily="18" charset="2"/>
              <a:buChar char=""/>
              <a:defRPr sz="1800" kern="1200">
                <a:solidFill>
                  <a:schemeClr val="tx1"/>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None/>
            </a:pPr>
            <a:r>
              <a:rPr lang="en-US" sz="3200" dirty="0">
                <a:solidFill>
                  <a:schemeClr val="bg1"/>
                </a:solidFill>
              </a:rPr>
              <a:t>Computational  Models</a:t>
            </a:r>
          </a:p>
        </p:txBody>
      </p:sp>
      <p:sp>
        <p:nvSpPr>
          <p:cNvPr id="11" name="Content Placeholder 2">
            <a:extLst>
              <a:ext uri="{FF2B5EF4-FFF2-40B4-BE49-F238E27FC236}">
                <a16:creationId xmlns="" xmlns:a16="http://schemas.microsoft.com/office/drawing/2014/main" id="{0C328B71-796D-4997-AD20-9923B8433C48}"/>
              </a:ext>
            </a:extLst>
          </p:cNvPr>
          <p:cNvSpPr txBox="1">
            <a:spLocks/>
          </p:cNvSpPr>
          <p:nvPr/>
        </p:nvSpPr>
        <p:spPr>
          <a:xfrm>
            <a:off x="1260501" y="1815314"/>
            <a:ext cx="4825822" cy="1193476"/>
          </a:xfrm>
          <a:prstGeom prst="rect">
            <a:avLst/>
          </a:prstGeom>
          <a:solidFill>
            <a:schemeClr val="accent2">
              <a:lumMod val="75000"/>
            </a:schemeClr>
          </a:solidFill>
        </p:spPr>
        <p:txBody>
          <a:bodyPr vert="horz" lIns="91440" tIns="45720" rIns="91440" bIns="45720" rtlCol="0">
            <a:normAutofit/>
          </a:bodyPr>
          <a:lstStyle>
            <a:lvl1pPr marL="349250" indent="-349250" algn="l" defTabSz="914400" rtl="0" eaLnBrk="1" latinLnBrk="0" hangingPunct="1">
              <a:spcBef>
                <a:spcPts val="2000"/>
              </a:spcBef>
              <a:buClrTx/>
              <a:buSzPct val="110000"/>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ClrTx/>
              <a:buSzPct val="110000"/>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ClrTx/>
              <a:buSzPct val="110000"/>
              <a:buFont typeface="Wingdings 2" pitchFamily="18" charset="2"/>
              <a:buChar char=""/>
              <a:defRPr sz="1800" kern="1200">
                <a:solidFill>
                  <a:schemeClr val="tx1"/>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None/>
            </a:pPr>
            <a:r>
              <a:rPr lang="en-US" sz="3200" dirty="0">
                <a:solidFill>
                  <a:schemeClr val="bg1"/>
                </a:solidFill>
              </a:rPr>
              <a:t>Large data sets processed by computer</a:t>
            </a:r>
          </a:p>
        </p:txBody>
      </p:sp>
    </p:spTree>
    <p:extLst>
      <p:ext uri="{BB962C8B-B14F-4D97-AF65-F5344CB8AC3E}">
        <p14:creationId xmlns:p14="http://schemas.microsoft.com/office/powerpoint/2010/main" val="3994195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1960’s </a:t>
            </a:r>
            <a:br>
              <a:rPr lang="en-US" dirty="0"/>
            </a:br>
            <a:r>
              <a:rPr lang="en-US" dirty="0"/>
              <a:t>Pencil &amp; Paper </a:t>
            </a:r>
            <a:br>
              <a:rPr lang="en-US" dirty="0"/>
            </a:br>
            <a:r>
              <a:rPr lang="en-US" dirty="0"/>
              <a:t>or Typewriter</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a:ext>
            </a:extLst>
          </a:blip>
          <a:srcRect t="17543" b="27193"/>
          <a:stretch/>
        </p:blipFill>
        <p:spPr>
          <a:xfrm>
            <a:off x="3756744" y="135172"/>
            <a:ext cx="8969380" cy="6420246"/>
          </a:xfrm>
        </p:spPr>
      </p:pic>
    </p:spTree>
    <p:extLst>
      <p:ext uri="{BB962C8B-B14F-4D97-AF65-F5344CB8AC3E}">
        <p14:creationId xmlns:p14="http://schemas.microsoft.com/office/powerpoint/2010/main" val="39088929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distriting at work 1965.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04069" y="-170121"/>
            <a:ext cx="9198441" cy="6858000"/>
          </a:xfrm>
          <a:prstGeom prst="rect">
            <a:avLst/>
          </a:prstGeom>
          <a:ln>
            <a:solidFill>
              <a:srgbClr val="000000"/>
            </a:solidFill>
          </a:ln>
        </p:spPr>
      </p:pic>
    </p:spTree>
    <p:extLst>
      <p:ext uri="{BB962C8B-B14F-4D97-AF65-F5344CB8AC3E}">
        <p14:creationId xmlns:p14="http://schemas.microsoft.com/office/powerpoint/2010/main" val="1243630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Legislative </a:t>
            </a:r>
            <a:br>
              <a:rPr lang="en-US" dirty="0"/>
            </a:br>
            <a:r>
              <a:rPr lang="en-US" dirty="0"/>
              <a:t>Bill Books </a:t>
            </a:r>
            <a:br>
              <a:rPr lang="en-US" dirty="0"/>
            </a:br>
            <a:r>
              <a:rPr lang="en-US" dirty="0"/>
              <a:t>1965</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310798" y="389614"/>
            <a:ext cx="7881202" cy="608009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59010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951286" y="486031"/>
            <a:ext cx="6289428" cy="60693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469069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47506" y="344918"/>
            <a:ext cx="11496988" cy="616816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045311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Redistricting Software</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21870" y="1868543"/>
            <a:ext cx="2229224" cy="156045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07757" y="3512097"/>
            <a:ext cx="2457450" cy="828675"/>
          </a:xfrm>
          <a:prstGeom prst="rect">
            <a:avLst/>
          </a:prstGeom>
        </p:spPr>
      </p:pic>
      <p:pic>
        <p:nvPicPr>
          <p:cNvPr id="5122" name="Picture 2" descr="http://2rct3i2488gxf9jvb1lqhek9-wpengine.netdna-ssl.com/wp-content/uploads/2017/07/districtbuilder-logo-large.png">
            <a:extLst>
              <a:ext uri="{FF2B5EF4-FFF2-40B4-BE49-F238E27FC236}">
                <a16:creationId xmlns="" xmlns:a16="http://schemas.microsoft.com/office/drawing/2014/main" id="{F208F8CD-4440-468E-AA74-438D436AD1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3759" y="4423869"/>
            <a:ext cx="2165447" cy="56673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farclosertravel.com/wp-content/uploads/2018/11/Esri-Logo-e1541187201948.png">
            <a:extLst>
              <a:ext uri="{FF2B5EF4-FFF2-40B4-BE49-F238E27FC236}">
                <a16:creationId xmlns="" xmlns:a16="http://schemas.microsoft.com/office/drawing/2014/main" id="{AE0722CA-531F-4513-8D0B-F42900E350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5208" y="5073705"/>
            <a:ext cx="2422548" cy="907996"/>
          </a:xfrm>
          <a:prstGeom prst="rect">
            <a:avLst/>
          </a:prstGeom>
          <a:noFill/>
          <a:extLst>
            <a:ext uri="{909E8E84-426E-40DD-AFC4-6F175D3DCCD1}">
              <a14:hiddenFill xmlns:a14="http://schemas.microsoft.com/office/drawing/2010/main">
                <a:solidFill>
                  <a:srgbClr val="FFFFFF"/>
                </a:solidFill>
              </a14:hiddenFill>
            </a:ext>
          </a:extLst>
        </p:spPr>
      </p:pic>
      <p:pic>
        <p:nvPicPr>
          <p:cNvPr id="13" name="Content Placeholder 3">
            <a:extLst>
              <a:ext uri="{FF2B5EF4-FFF2-40B4-BE49-F238E27FC236}">
                <a16:creationId xmlns="" xmlns:a16="http://schemas.microsoft.com/office/drawing/2014/main" id="{4601B258-9B9B-4781-9F58-1C47F1DDCA0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61832" y="1600200"/>
            <a:ext cx="3193396" cy="4343400"/>
          </a:xfrm>
          <a:prstGeom prst="rect">
            <a:avLst/>
          </a:prstGeom>
        </p:spPr>
      </p:pic>
    </p:spTree>
    <p:extLst>
      <p:ext uri="{BB962C8B-B14F-4D97-AF65-F5344CB8AC3E}">
        <p14:creationId xmlns:p14="http://schemas.microsoft.com/office/powerpoint/2010/main" val="2936945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66153EB7-E9D6-4E09-99F1-4A1A632C9FDD}"/>
              </a:ext>
            </a:extLst>
          </p:cNvPr>
          <p:cNvPicPr>
            <a:picLocks noChangeAspect="1"/>
          </p:cNvPicPr>
          <p:nvPr/>
        </p:nvPicPr>
        <p:blipFill>
          <a:blip r:embed="rId3"/>
          <a:stretch>
            <a:fillRect/>
          </a:stretch>
        </p:blipFill>
        <p:spPr>
          <a:xfrm rot="16200000">
            <a:off x="5786972" y="452967"/>
            <a:ext cx="6858000" cy="5952062"/>
          </a:xfrm>
          <a:prstGeom prst="rect">
            <a:avLst/>
          </a:prstGeom>
        </p:spPr>
      </p:pic>
      <p:sp>
        <p:nvSpPr>
          <p:cNvPr id="2" name="Title 1"/>
          <p:cNvSpPr>
            <a:spLocks noGrp="1"/>
          </p:cNvSpPr>
          <p:nvPr>
            <p:ph type="title"/>
          </p:nvPr>
        </p:nvSpPr>
        <p:spPr/>
        <p:txBody>
          <a:bodyPr/>
          <a:lstStyle/>
          <a:p>
            <a:r>
              <a:rPr lang="en-US" dirty="0"/>
              <a:t>Goals</a:t>
            </a:r>
          </a:p>
        </p:txBody>
      </p:sp>
      <p:sp>
        <p:nvSpPr>
          <p:cNvPr id="3" name="Content Placeholder 2"/>
          <p:cNvSpPr>
            <a:spLocks noGrp="1"/>
          </p:cNvSpPr>
          <p:nvPr>
            <p:ph idx="1"/>
          </p:nvPr>
        </p:nvSpPr>
        <p:spPr>
          <a:xfrm>
            <a:off x="732368" y="2083029"/>
            <a:ext cx="10723035" cy="3860571"/>
          </a:xfrm>
        </p:spPr>
        <p:txBody>
          <a:bodyPr>
            <a:normAutofit/>
          </a:bodyPr>
          <a:lstStyle/>
          <a:p>
            <a:pPr marL="457200" indent="-457200">
              <a:buClr>
                <a:schemeClr val="accent2">
                  <a:lumMod val="75000"/>
                </a:schemeClr>
              </a:buClr>
              <a:buFont typeface="+mj-lt"/>
              <a:buAutoNum type="arabicPeriod"/>
            </a:pPr>
            <a:r>
              <a:rPr lang="en-US" sz="2800" dirty="0"/>
              <a:t>Understand Basics </a:t>
            </a:r>
          </a:p>
          <a:p>
            <a:pPr marL="457200" indent="-457200">
              <a:buClr>
                <a:schemeClr val="accent2">
                  <a:lumMod val="75000"/>
                </a:schemeClr>
              </a:buClr>
              <a:buFont typeface="+mj-lt"/>
              <a:buAutoNum type="arabicPeriod"/>
            </a:pPr>
            <a:r>
              <a:rPr lang="en-US" sz="2800" dirty="0"/>
              <a:t>Explore Political Power Dynamics</a:t>
            </a:r>
          </a:p>
          <a:p>
            <a:pPr marL="457200" indent="-457200">
              <a:buClr>
                <a:schemeClr val="accent2">
                  <a:lumMod val="75000"/>
                </a:schemeClr>
              </a:buClr>
              <a:buFont typeface="+mj-lt"/>
              <a:buAutoNum type="arabicPeriod"/>
            </a:pPr>
            <a:r>
              <a:rPr lang="en-US" sz="2800" dirty="0"/>
              <a:t>Status of Gerrymandering in Courts</a:t>
            </a:r>
          </a:p>
          <a:p>
            <a:pPr marL="457200" indent="-457200">
              <a:buClr>
                <a:schemeClr val="accent2">
                  <a:lumMod val="75000"/>
                </a:schemeClr>
              </a:buClr>
              <a:buFont typeface="+mj-lt"/>
              <a:buAutoNum type="arabicPeriod"/>
            </a:pPr>
            <a:r>
              <a:rPr lang="en-US" sz="2800" dirty="0"/>
              <a:t>Action Planning </a:t>
            </a:r>
          </a:p>
        </p:txBody>
      </p:sp>
      <p:pic>
        <p:nvPicPr>
          <p:cNvPr id="7" name="Picture 6">
            <a:extLst>
              <a:ext uri="{FF2B5EF4-FFF2-40B4-BE49-F238E27FC236}">
                <a16:creationId xmlns="" xmlns:a16="http://schemas.microsoft.com/office/drawing/2014/main" id="{D61D9455-78F1-45AC-B291-64ABE080795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3434" y="2329721"/>
            <a:ext cx="3390269" cy="219855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720330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3DB75EB3-8DF6-4956-B743-B1B7261A04B2}"/>
              </a:ext>
            </a:extLst>
          </p:cNvPr>
          <p:cNvSpPr/>
          <p:nvPr/>
        </p:nvSpPr>
        <p:spPr>
          <a:xfrm>
            <a:off x="-2115" y="5241959"/>
            <a:ext cx="12194115" cy="1616042"/>
          </a:xfrm>
          <a:prstGeom prst="rect">
            <a:avLst/>
          </a:prstGeom>
          <a:solidFill>
            <a:schemeClr val="accent2">
              <a:lumMod val="75000"/>
            </a:schemeClr>
          </a:solidFill>
          <a:ln>
            <a:noFill/>
          </a:ln>
        </p:spPr>
        <p:txBody>
          <a:bodyPr rot="0" vert="horz" wrap="square" lIns="91440" tIns="45720" rIns="91440" bIns="45720" anchor="t" anchorCtr="0" upright="1">
            <a:noAutofit/>
          </a:bodyPr>
          <a:lstStyle/>
          <a:p>
            <a:endParaRPr lang="en-US" dirty="0">
              <a:solidFill>
                <a:schemeClr val="tx1"/>
              </a:solidFill>
            </a:endParaRPr>
          </a:p>
        </p:txBody>
      </p:sp>
      <p:sp>
        <p:nvSpPr>
          <p:cNvPr id="10" name="TextBox 9">
            <a:extLst>
              <a:ext uri="{FF2B5EF4-FFF2-40B4-BE49-F238E27FC236}">
                <a16:creationId xmlns="" xmlns:a16="http://schemas.microsoft.com/office/drawing/2014/main" id="{B20928AB-0CE3-4EFB-BE91-B836724E1A79}"/>
              </a:ext>
            </a:extLst>
          </p:cNvPr>
          <p:cNvSpPr txBox="1"/>
          <p:nvPr/>
        </p:nvSpPr>
        <p:spPr>
          <a:xfrm>
            <a:off x="750131" y="5970643"/>
            <a:ext cx="10811066" cy="584775"/>
          </a:xfrm>
          <a:prstGeom prst="rect">
            <a:avLst/>
          </a:prstGeom>
          <a:noFill/>
          <a:ln>
            <a:noFill/>
          </a:ln>
        </p:spPr>
        <p:txBody>
          <a:bodyPr wrap="square" rtlCol="0">
            <a:spAutoFit/>
          </a:bodyPr>
          <a:lstStyle/>
          <a:p>
            <a:r>
              <a:rPr lang="en-US" sz="3200" dirty="0">
                <a:solidFill>
                  <a:schemeClr val="bg1"/>
                </a:solidFill>
              </a:rPr>
              <a:t>Create, manage, share and maintain redistricting plans</a:t>
            </a:r>
          </a:p>
        </p:txBody>
      </p:sp>
      <p:sp>
        <p:nvSpPr>
          <p:cNvPr id="2" name="Title 1"/>
          <p:cNvSpPr>
            <a:spLocks noGrp="1"/>
          </p:cNvSpPr>
          <p:nvPr>
            <p:ph type="title"/>
          </p:nvPr>
        </p:nvSpPr>
        <p:spPr/>
        <p:txBody>
          <a:bodyPr/>
          <a:lstStyle/>
          <a:p>
            <a:r>
              <a:rPr lang="en-US" dirty="0"/>
              <a:t>Complex model, quick results</a:t>
            </a:r>
            <a:br>
              <a:rPr lang="en-US" dirty="0"/>
            </a:br>
            <a:endParaRPr lang="en-US" dirty="0"/>
          </a:p>
        </p:txBody>
      </p:sp>
      <p:pic>
        <p:nvPicPr>
          <p:cNvPr id="5" name="Picture 2" descr="https://www.esri.com/~/media/Images/Content/Software/redistricting/graphics/overview1-lg.jpg">
            <a:extLst>
              <a:ext uri="{FF2B5EF4-FFF2-40B4-BE49-F238E27FC236}">
                <a16:creationId xmlns="" xmlns:a16="http://schemas.microsoft.com/office/drawing/2014/main" id="{7597F3A4-059E-42A5-ACC1-A1A58BF440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7415" y="1165111"/>
            <a:ext cx="8481215" cy="4655244"/>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068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Discussion</a:t>
            </a:r>
          </a:p>
        </p:txBody>
      </p:sp>
      <p:pic>
        <p:nvPicPr>
          <p:cNvPr id="4" name="Graphic 3">
            <a:extLst>
              <a:ext uri="{FF2B5EF4-FFF2-40B4-BE49-F238E27FC236}">
                <a16:creationId xmlns="" xmlns:a16="http://schemas.microsoft.com/office/drawing/2014/main" id="{0AC1D234-AF5B-46BD-B08F-FFF5EADF296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495030" y="1701800"/>
            <a:ext cx="3280410" cy="3280410"/>
          </a:xfrm>
          <a:prstGeom prst="rect">
            <a:avLst/>
          </a:prstGeom>
        </p:spPr>
      </p:pic>
      <p:sp>
        <p:nvSpPr>
          <p:cNvPr id="6" name="Rectangle 5">
            <a:extLst>
              <a:ext uri="{FF2B5EF4-FFF2-40B4-BE49-F238E27FC236}">
                <a16:creationId xmlns="" xmlns:a16="http://schemas.microsoft.com/office/drawing/2014/main" id="{430C3817-95AA-4AA8-8154-5CFE88FA883E}"/>
              </a:ext>
            </a:extLst>
          </p:cNvPr>
          <p:cNvSpPr/>
          <p:nvPr/>
        </p:nvSpPr>
        <p:spPr>
          <a:xfrm>
            <a:off x="0" y="2388358"/>
            <a:ext cx="12192000" cy="2378122"/>
          </a:xfrm>
          <a:prstGeom prst="rect">
            <a:avLst/>
          </a:prstGeom>
          <a:solidFill>
            <a:srgbClr val="00549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solidFill>
                <a:schemeClr val="tx1"/>
              </a:solidFill>
            </a:endParaRPr>
          </a:p>
        </p:txBody>
      </p:sp>
      <p:sp>
        <p:nvSpPr>
          <p:cNvPr id="7" name="Content Placeholder 2">
            <a:extLst>
              <a:ext uri="{FF2B5EF4-FFF2-40B4-BE49-F238E27FC236}">
                <a16:creationId xmlns="" xmlns:a16="http://schemas.microsoft.com/office/drawing/2014/main" id="{8E03727E-5937-447A-8BAE-DCDB82BC6EA0}"/>
              </a:ext>
            </a:extLst>
          </p:cNvPr>
          <p:cNvSpPr txBox="1">
            <a:spLocks/>
          </p:cNvSpPr>
          <p:nvPr/>
        </p:nvSpPr>
        <p:spPr>
          <a:xfrm>
            <a:off x="1009904" y="2705668"/>
            <a:ext cx="10172193" cy="1924336"/>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Tx/>
              <a:buSzPct val="110000"/>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ClrTx/>
              <a:buSzPct val="110000"/>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ClrTx/>
              <a:buSzPct val="110000"/>
              <a:buFont typeface="Wingdings 2" pitchFamily="18" charset="2"/>
              <a:buChar char=""/>
              <a:defRPr sz="1800" kern="1200">
                <a:solidFill>
                  <a:schemeClr val="tx1"/>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None/>
            </a:pPr>
            <a:r>
              <a:rPr lang="en-US" sz="4800" dirty="0">
                <a:solidFill>
                  <a:schemeClr val="bg1"/>
                </a:solidFill>
              </a:rPr>
              <a:t>What are the pros and cons of modern redistricting vs 1960s? </a:t>
            </a:r>
          </a:p>
        </p:txBody>
      </p:sp>
    </p:spTree>
    <p:extLst>
      <p:ext uri="{BB962C8B-B14F-4D97-AF65-F5344CB8AC3E}">
        <p14:creationId xmlns:p14="http://schemas.microsoft.com/office/powerpoint/2010/main" val="453792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1FDFA28C-9BE7-4EF1-A41D-119908A85AAF}"/>
              </a:ext>
            </a:extLst>
          </p:cNvPr>
          <p:cNvSpPr/>
          <p:nvPr/>
        </p:nvSpPr>
        <p:spPr>
          <a:xfrm>
            <a:off x="732368" y="2091349"/>
            <a:ext cx="3108960" cy="1005840"/>
          </a:xfrm>
          <a:prstGeom prst="rect">
            <a:avLst/>
          </a:prstGeom>
          <a:solidFill>
            <a:srgbClr val="00549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lnSpc>
                <a:spcPct val="90000"/>
              </a:lnSpc>
            </a:pPr>
            <a:r>
              <a:rPr lang="en-US" sz="2400" dirty="0">
                <a:solidFill>
                  <a:schemeClr val="bg1"/>
                </a:solidFill>
              </a:rPr>
              <a:t>Racial </a:t>
            </a:r>
            <a:endParaRPr lang="en-US" sz="2400" dirty="0" smtClean="0">
              <a:solidFill>
                <a:schemeClr val="bg1"/>
              </a:solidFill>
            </a:endParaRPr>
          </a:p>
          <a:p>
            <a:pPr algn="ctr">
              <a:lnSpc>
                <a:spcPct val="90000"/>
              </a:lnSpc>
            </a:pPr>
            <a:r>
              <a:rPr lang="en-US" sz="2400" dirty="0" smtClean="0">
                <a:solidFill>
                  <a:schemeClr val="bg1"/>
                </a:solidFill>
              </a:rPr>
              <a:t>Gerrymander</a:t>
            </a:r>
            <a:endParaRPr lang="en-US" sz="2400" dirty="0">
              <a:solidFill>
                <a:schemeClr val="bg1"/>
              </a:solidFill>
            </a:endParaRPr>
          </a:p>
        </p:txBody>
      </p:sp>
      <p:sp>
        <p:nvSpPr>
          <p:cNvPr id="10" name="Rectangle 9">
            <a:extLst>
              <a:ext uri="{FF2B5EF4-FFF2-40B4-BE49-F238E27FC236}">
                <a16:creationId xmlns="" xmlns:a16="http://schemas.microsoft.com/office/drawing/2014/main" id="{D31474F9-7B42-4749-A9CF-2236764F687C}"/>
              </a:ext>
            </a:extLst>
          </p:cNvPr>
          <p:cNvSpPr/>
          <p:nvPr/>
        </p:nvSpPr>
        <p:spPr>
          <a:xfrm>
            <a:off x="4512798" y="2091349"/>
            <a:ext cx="3108960" cy="1005840"/>
          </a:xfrm>
          <a:prstGeom prst="rect">
            <a:avLst/>
          </a:prstGeom>
          <a:solidFill>
            <a:srgbClr val="00549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lnSpc>
                <a:spcPct val="90000"/>
              </a:lnSpc>
            </a:pPr>
            <a:r>
              <a:rPr lang="en-US" sz="2400" dirty="0">
                <a:solidFill>
                  <a:schemeClr val="bg1"/>
                </a:solidFill>
              </a:rPr>
              <a:t>Partisan Gerrymander</a:t>
            </a:r>
          </a:p>
        </p:txBody>
      </p:sp>
      <p:sp>
        <p:nvSpPr>
          <p:cNvPr id="11" name="Rectangle 10">
            <a:extLst>
              <a:ext uri="{FF2B5EF4-FFF2-40B4-BE49-F238E27FC236}">
                <a16:creationId xmlns="" xmlns:a16="http://schemas.microsoft.com/office/drawing/2014/main" id="{C37E3A08-6844-4AC6-8CD4-31F55AF2AAE9}"/>
              </a:ext>
            </a:extLst>
          </p:cNvPr>
          <p:cNvSpPr/>
          <p:nvPr/>
        </p:nvSpPr>
        <p:spPr>
          <a:xfrm>
            <a:off x="8293228" y="2091349"/>
            <a:ext cx="3108960" cy="1005840"/>
          </a:xfrm>
          <a:prstGeom prst="rect">
            <a:avLst/>
          </a:prstGeom>
          <a:solidFill>
            <a:srgbClr val="00549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lnSpc>
                <a:spcPct val="90000"/>
              </a:lnSpc>
            </a:pPr>
            <a:r>
              <a:rPr lang="en-US" sz="2400">
                <a:solidFill>
                  <a:schemeClr val="bg1"/>
                </a:solidFill>
              </a:rPr>
              <a:t>Prison </a:t>
            </a:r>
            <a:endParaRPr lang="en-US" sz="2400" smtClean="0">
              <a:solidFill>
                <a:schemeClr val="bg1"/>
              </a:solidFill>
            </a:endParaRPr>
          </a:p>
          <a:p>
            <a:pPr algn="ctr">
              <a:lnSpc>
                <a:spcPct val="90000"/>
              </a:lnSpc>
            </a:pPr>
            <a:r>
              <a:rPr lang="en-US" sz="2400" smtClean="0">
                <a:solidFill>
                  <a:schemeClr val="bg1"/>
                </a:solidFill>
              </a:rPr>
              <a:t>Gerrymander</a:t>
            </a:r>
            <a:endParaRPr lang="en-US" sz="2400" dirty="0">
              <a:solidFill>
                <a:schemeClr val="bg1"/>
              </a:solidFill>
            </a:endParaRPr>
          </a:p>
        </p:txBody>
      </p:sp>
      <p:sp>
        <p:nvSpPr>
          <p:cNvPr id="2" name="Title 1"/>
          <p:cNvSpPr>
            <a:spLocks noGrp="1"/>
          </p:cNvSpPr>
          <p:nvPr>
            <p:ph type="title"/>
          </p:nvPr>
        </p:nvSpPr>
        <p:spPr/>
        <p:txBody>
          <a:bodyPr/>
          <a:lstStyle/>
          <a:p>
            <a:r>
              <a:rPr lang="en-US" dirty="0"/>
              <a:t>Redistricting in the Courts</a:t>
            </a:r>
          </a:p>
        </p:txBody>
      </p:sp>
      <p:pic>
        <p:nvPicPr>
          <p:cNvPr id="4" name="Content Placeholder 3" descr="racial gerry wa post.jpeg"/>
          <p:cNvPicPr>
            <a:picLocks noChangeAspect="1"/>
          </p:cNvPicPr>
          <p:nvPr/>
        </p:nvPicPr>
        <p:blipFill rotWithShape="1">
          <a:blip r:embed="rId2" cstate="email">
            <a:extLst>
              <a:ext uri="{28A0092B-C50C-407E-A947-70E740481C1C}">
                <a14:useLocalDpi xmlns:a14="http://schemas.microsoft.com/office/drawing/2010/main"/>
              </a:ext>
            </a:extLst>
          </a:blip>
          <a:srcRect l="22996" r="22996"/>
          <a:stretch/>
        </p:blipFill>
        <p:spPr>
          <a:xfrm>
            <a:off x="732368" y="3097189"/>
            <a:ext cx="3108960" cy="3108960"/>
          </a:xfrm>
          <a:prstGeom prst="rect">
            <a:avLst/>
          </a:prstGeom>
        </p:spPr>
      </p:pic>
      <p:pic>
        <p:nvPicPr>
          <p:cNvPr id="6" name="Content Placeholder 3" descr="Pinata-candy-crazed-kids-300x239.png"/>
          <p:cNvPicPr>
            <a:picLocks/>
          </p:cNvPicPr>
          <p:nvPr/>
        </p:nvPicPr>
        <p:blipFill rotWithShape="1">
          <a:blip r:embed="rId3" cstate="email">
            <a:extLst>
              <a:ext uri="{28A0092B-C50C-407E-A947-70E740481C1C}">
                <a14:useLocalDpi xmlns:a14="http://schemas.microsoft.com/office/drawing/2010/main"/>
              </a:ext>
            </a:extLst>
          </a:blip>
          <a:srcRect l="22996" r="22996"/>
          <a:stretch/>
        </p:blipFill>
        <p:spPr>
          <a:xfrm>
            <a:off x="4518098" y="3097188"/>
            <a:ext cx="3103659" cy="3103659"/>
          </a:xfrm>
          <a:prstGeom prst="rect">
            <a:avLst/>
          </a:prstGeom>
        </p:spPr>
      </p:pic>
      <p:pic>
        <p:nvPicPr>
          <p:cNvPr id="8" name="Picture 2" descr="Image result for Prison policy initiative">
            <a:extLst>
              <a:ext uri="{FF2B5EF4-FFF2-40B4-BE49-F238E27FC236}">
                <a16:creationId xmlns="" xmlns:a16="http://schemas.microsoft.com/office/drawing/2014/main" id="{683CAD6A-DFC3-4785-903D-2A393756F0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3227" y="3097187"/>
            <a:ext cx="3108961" cy="3108961"/>
          </a:xfrm>
          <a:prstGeom prst="rect">
            <a:avLst/>
          </a:prstGeom>
          <a:solidFill>
            <a:schemeClr val="bg1"/>
          </a:solidFill>
        </p:spPr>
      </p:pic>
    </p:spTree>
    <p:extLst>
      <p:ext uri="{BB962C8B-B14F-4D97-AF65-F5344CB8AC3E}">
        <p14:creationId xmlns:p14="http://schemas.microsoft.com/office/powerpoint/2010/main" val="1216660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12193" y="837091"/>
            <a:ext cx="7260431" cy="6435383"/>
          </a:xfrm>
        </p:spPr>
      </p:pic>
      <p:sp>
        <p:nvSpPr>
          <p:cNvPr id="2" name="Title 1"/>
          <p:cNvSpPr>
            <a:spLocks noGrp="1"/>
          </p:cNvSpPr>
          <p:nvPr>
            <p:ph type="title"/>
          </p:nvPr>
        </p:nvSpPr>
        <p:spPr/>
        <p:txBody>
          <a:bodyPr/>
          <a:lstStyle/>
          <a:p>
            <a:r>
              <a:rPr lang="en-US" dirty="0"/>
              <a:t>North Carolina Congressional 12th</a:t>
            </a:r>
          </a:p>
        </p:txBody>
      </p:sp>
    </p:spTree>
    <p:extLst>
      <p:ext uri="{BB962C8B-B14F-4D97-AF65-F5344CB8AC3E}">
        <p14:creationId xmlns:p14="http://schemas.microsoft.com/office/powerpoint/2010/main" val="18170631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Travis Co, Texas</a:t>
            </a:r>
          </a:p>
        </p:txBody>
      </p:sp>
      <p:pic>
        <p:nvPicPr>
          <p:cNvPr id="4" name="Content Placeholder 3" descr="Texas County Split.png"/>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l="1100" r="418"/>
          <a:stretch/>
        </p:blipFill>
        <p:spPr>
          <a:xfrm>
            <a:off x="2188846" y="1765300"/>
            <a:ext cx="7863840" cy="4343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668516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Illinois Congressional District 4</a:t>
            </a:r>
          </a:p>
        </p:txBody>
      </p:sp>
      <p:pic>
        <p:nvPicPr>
          <p:cNvPr id="4" name="Content Placeholder 3" descr="Ill 4th District green.jpg"/>
          <p:cNvPicPr>
            <a:picLocks noGrp="1" noChangeAspect="1"/>
          </p:cNvPicPr>
          <p:nvPr>
            <p:ph idx="1"/>
          </p:nvPr>
        </p:nvPicPr>
        <p:blipFill rotWithShape="1">
          <a:blip r:embed="rId3" cstate="email">
            <a:extLst>
              <a:ext uri="{28A0092B-C50C-407E-A947-70E740481C1C}">
                <a14:useLocalDpi xmlns:a14="http://schemas.microsoft.com/office/drawing/2010/main"/>
              </a:ext>
            </a:extLst>
          </a:blip>
          <a:stretch/>
        </p:blipFill>
        <p:spPr>
          <a:xfrm>
            <a:off x="266397" y="2182548"/>
            <a:ext cx="4021706" cy="3339452"/>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211" b="-1"/>
          <a:stretch/>
        </p:blipFill>
        <p:spPr>
          <a:xfrm>
            <a:off x="4467010" y="1783792"/>
            <a:ext cx="3436889" cy="4668523"/>
          </a:xfrm>
          <a:prstGeom prst="rect">
            <a:avLst/>
          </a:prstGeom>
          <a:effectLst>
            <a:outerShdw blurRad="63500" sx="102000" sy="102000" algn="ctr" rotWithShape="0">
              <a:prstClr val="black">
                <a:alpha val="40000"/>
              </a:prstClr>
            </a:outerShdw>
          </a:effectLst>
        </p:spPr>
      </p:pic>
      <p:grpSp>
        <p:nvGrpSpPr>
          <p:cNvPr id="9" name="Group 8">
            <a:extLst>
              <a:ext uri="{FF2B5EF4-FFF2-40B4-BE49-F238E27FC236}">
                <a16:creationId xmlns="" xmlns:a16="http://schemas.microsoft.com/office/drawing/2014/main" id="{E6824EEE-F73A-4D9A-B9EE-F8F557F6B8A3}"/>
              </a:ext>
            </a:extLst>
          </p:cNvPr>
          <p:cNvGrpSpPr/>
          <p:nvPr/>
        </p:nvGrpSpPr>
        <p:grpSpPr>
          <a:xfrm>
            <a:off x="8082806" y="1783792"/>
            <a:ext cx="3436529" cy="4668523"/>
            <a:chOff x="4288103" y="1699566"/>
            <a:chExt cx="3611563" cy="4906306"/>
          </a:xfrm>
        </p:grpSpPr>
        <p:sp>
          <p:nvSpPr>
            <p:cNvPr id="8" name="Rectangle 7">
              <a:extLst>
                <a:ext uri="{FF2B5EF4-FFF2-40B4-BE49-F238E27FC236}">
                  <a16:creationId xmlns="" xmlns:a16="http://schemas.microsoft.com/office/drawing/2014/main" id="{1DBE3031-C570-42C2-8B32-CB012745F7CF}"/>
                </a:ext>
              </a:extLst>
            </p:cNvPr>
            <p:cNvSpPr/>
            <p:nvPr/>
          </p:nvSpPr>
          <p:spPr>
            <a:xfrm>
              <a:off x="4288103" y="1700080"/>
              <a:ext cx="3611563" cy="490579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 xmlns:a16="http://schemas.microsoft.com/office/drawing/2014/main" id="{A79DF913-702F-4781-94C7-995D6C68466C}"/>
                </a:ext>
              </a:extLst>
            </p:cNvPr>
            <p:cNvPicPr>
              <a:picLocks noChangeAspect="1"/>
            </p:cNvPicPr>
            <p:nvPr/>
          </p:nvPicPr>
          <p:blipFill rotWithShape="1">
            <a:blip r:embed="rId5"/>
            <a:srcRect l="925" t="1018" r="803"/>
            <a:stretch/>
          </p:blipFill>
          <p:spPr>
            <a:xfrm>
              <a:off x="4538659" y="1699566"/>
              <a:ext cx="3056302" cy="4855852"/>
            </a:xfrm>
            <a:prstGeom prst="rect">
              <a:avLst/>
            </a:prstGeom>
          </p:spPr>
        </p:pic>
      </p:grpSp>
      <p:sp>
        <p:nvSpPr>
          <p:cNvPr id="6" name="TextBox 5"/>
          <p:cNvSpPr txBox="1"/>
          <p:nvPr/>
        </p:nvSpPr>
        <p:spPr>
          <a:xfrm>
            <a:off x="9949675" y="4029204"/>
            <a:ext cx="1569660" cy="830997"/>
          </a:xfrm>
          <a:prstGeom prst="rect">
            <a:avLst/>
          </a:prstGeom>
          <a:solidFill>
            <a:srgbClr val="FFFF00"/>
          </a:solidFill>
        </p:spPr>
        <p:txBody>
          <a:bodyPr wrap="none" rtlCol="0">
            <a:spAutoFit/>
          </a:bodyPr>
          <a:lstStyle/>
          <a:p>
            <a:r>
              <a:rPr lang="en-US" sz="4800" b="1" dirty="0"/>
              <a:t>67%</a:t>
            </a:r>
          </a:p>
        </p:txBody>
      </p:sp>
    </p:spTree>
    <p:extLst>
      <p:ext uri="{BB962C8B-B14F-4D97-AF65-F5344CB8AC3E}">
        <p14:creationId xmlns:p14="http://schemas.microsoft.com/office/powerpoint/2010/main" val="399337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Balancing Act on Race</a:t>
            </a:r>
          </a:p>
        </p:txBody>
      </p:sp>
      <p:sp>
        <p:nvSpPr>
          <p:cNvPr id="3" name="Content Placeholder 2">
            <a:extLst>
              <a:ext uri="{FF2B5EF4-FFF2-40B4-BE49-F238E27FC236}">
                <a16:creationId xmlns="" xmlns:a16="http://schemas.microsoft.com/office/drawing/2014/main" id="{6C82EFCF-9075-4EDA-A32F-36EED9E158CA}"/>
              </a:ext>
            </a:extLst>
          </p:cNvPr>
          <p:cNvSpPr>
            <a:spLocks noGrp="1"/>
          </p:cNvSpPr>
          <p:nvPr>
            <p:ph idx="1"/>
          </p:nvPr>
        </p:nvSpPr>
        <p:spPr>
          <a:xfrm>
            <a:off x="732368" y="1870658"/>
            <a:ext cx="5430173" cy="4343400"/>
          </a:xfrm>
        </p:spPr>
        <p:txBody>
          <a:bodyPr/>
          <a:lstStyle/>
          <a:p>
            <a:pPr marL="0" indent="0">
              <a:buNone/>
            </a:pPr>
            <a:endParaRPr lang="en-US" b="1" dirty="0"/>
          </a:p>
          <a:p>
            <a:pPr marL="0" indent="0">
              <a:buNone/>
            </a:pPr>
            <a:r>
              <a:rPr lang="en-US" b="1" dirty="0"/>
              <a:t>Conscious of race: </a:t>
            </a:r>
            <a:r>
              <a:rPr lang="en-US" dirty="0"/>
              <a:t>Minorities can vote a candidate of their choosing – Comply with Voting Rights Act</a:t>
            </a:r>
          </a:p>
          <a:p>
            <a:pPr marL="0" indent="0">
              <a:buNone/>
            </a:pPr>
            <a:r>
              <a:rPr lang="en-US" b="1" dirty="0"/>
              <a:t>Not too conscious of race: </a:t>
            </a:r>
            <a:r>
              <a:rPr lang="en-US" dirty="0"/>
              <a:t>violate 14</a:t>
            </a:r>
            <a:r>
              <a:rPr lang="en-US" baseline="30000" dirty="0"/>
              <a:t>th</a:t>
            </a:r>
            <a:r>
              <a:rPr lang="en-US" dirty="0"/>
              <a:t> Amendment, Section 2, equal representation by population</a:t>
            </a:r>
          </a:p>
        </p:txBody>
      </p:sp>
      <p:pic>
        <p:nvPicPr>
          <p:cNvPr id="7" name="Picture 6">
            <a:extLst>
              <a:ext uri="{FF2B5EF4-FFF2-40B4-BE49-F238E27FC236}">
                <a16:creationId xmlns="" xmlns:a16="http://schemas.microsoft.com/office/drawing/2014/main" id="{AAC445F6-1483-4279-826C-99B7B32862F6}"/>
              </a:ext>
            </a:extLst>
          </p:cNvPr>
          <p:cNvPicPr>
            <a:picLocks noChangeAspect="1"/>
          </p:cNvPicPr>
          <p:nvPr/>
        </p:nvPicPr>
        <p:blipFill rotWithShape="1">
          <a:blip r:embed="rId3"/>
          <a:srcRect l="3925" r="4604"/>
          <a:stretch/>
        </p:blipFill>
        <p:spPr>
          <a:xfrm>
            <a:off x="6690574" y="1940688"/>
            <a:ext cx="5501425" cy="400291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015485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State Cases - Prisons</a:t>
            </a:r>
          </a:p>
        </p:txBody>
      </p:sp>
      <p:sp>
        <p:nvSpPr>
          <p:cNvPr id="3" name="Content Placeholder 2"/>
          <p:cNvSpPr>
            <a:spLocks noGrp="1"/>
          </p:cNvSpPr>
          <p:nvPr>
            <p:ph idx="1"/>
          </p:nvPr>
        </p:nvSpPr>
        <p:spPr>
          <a:xfrm>
            <a:off x="732368" y="1876169"/>
            <a:ext cx="6774079" cy="4343400"/>
          </a:xfrm>
        </p:spPr>
        <p:txBody>
          <a:bodyPr/>
          <a:lstStyle/>
          <a:p>
            <a:pPr marL="0" indent="0">
              <a:buNone/>
            </a:pPr>
            <a:r>
              <a:rPr lang="en-US" dirty="0"/>
              <a:t>New Jersey, Oklahoma, Rhode Island</a:t>
            </a:r>
          </a:p>
          <a:p>
            <a:pPr marL="0" indent="0">
              <a:buNone/>
            </a:pPr>
            <a:r>
              <a:rPr lang="en-US" dirty="0"/>
              <a:t>SCOTUS Dec 2012 – Maryland: </a:t>
            </a:r>
          </a:p>
          <a:p>
            <a:pPr lvl="1"/>
            <a:r>
              <a:rPr lang="en-US" u="sng" dirty="0"/>
              <a:t>Fletcher v. </a:t>
            </a:r>
            <a:r>
              <a:rPr lang="en-US" u="sng" dirty="0" err="1"/>
              <a:t>Lamone</a:t>
            </a:r>
            <a:r>
              <a:rPr lang="en-US" dirty="0"/>
              <a:t> justification for states to reallocate incarcerated persons to their </a:t>
            </a:r>
            <a:br>
              <a:rPr lang="en-US" dirty="0"/>
            </a:br>
            <a:r>
              <a:rPr lang="en-US" dirty="0"/>
              <a:t>home residences </a:t>
            </a:r>
            <a:br>
              <a:rPr lang="en-US" dirty="0"/>
            </a:br>
            <a:endParaRPr lang="en-US" dirty="0"/>
          </a:p>
          <a:p>
            <a:pPr marL="0" lvl="1" indent="0">
              <a:buNone/>
            </a:pPr>
            <a:r>
              <a:rPr lang="en-US" b="1" dirty="0"/>
              <a:t>NEW: </a:t>
            </a:r>
            <a:r>
              <a:rPr lang="en-US" dirty="0"/>
              <a:t>Census Bureau Memo of 2/7/18.</a:t>
            </a:r>
          </a:p>
          <a:p>
            <a:pPr marL="568325" lvl="2" indent="-285750">
              <a:buFont typeface="Arial" charset="0"/>
              <a:buChar char="•"/>
            </a:pPr>
            <a:r>
              <a:rPr lang="en-US" dirty="0"/>
              <a:t>Prisoners will continue to be counted in prison</a:t>
            </a:r>
          </a:p>
          <a:p>
            <a:endParaRPr lang="en-US" dirty="0"/>
          </a:p>
        </p:txBody>
      </p:sp>
      <p:sp>
        <p:nvSpPr>
          <p:cNvPr id="5" name="TextBox 4"/>
          <p:cNvSpPr txBox="1"/>
          <p:nvPr/>
        </p:nvSpPr>
        <p:spPr>
          <a:xfrm>
            <a:off x="8927720" y="6216348"/>
            <a:ext cx="2531912" cy="307777"/>
          </a:xfrm>
          <a:prstGeom prst="rect">
            <a:avLst/>
          </a:prstGeom>
          <a:noFill/>
        </p:spPr>
        <p:txBody>
          <a:bodyPr wrap="none" rtlCol="0">
            <a:spAutoFit/>
          </a:bodyPr>
          <a:lstStyle/>
          <a:p>
            <a:r>
              <a:rPr lang="en-US" sz="1400" dirty="0">
                <a:solidFill>
                  <a:schemeClr val="bg1"/>
                </a:solidFill>
              </a:rPr>
              <a:t>www.prisonersofthecensus.org</a:t>
            </a:r>
          </a:p>
        </p:txBody>
      </p:sp>
      <p:grpSp>
        <p:nvGrpSpPr>
          <p:cNvPr id="11" name="Group 10">
            <a:extLst>
              <a:ext uri="{FF2B5EF4-FFF2-40B4-BE49-F238E27FC236}">
                <a16:creationId xmlns="" xmlns:a16="http://schemas.microsoft.com/office/drawing/2014/main" id="{DAD59A50-DB60-4B99-9D07-340860EEFE11}"/>
              </a:ext>
            </a:extLst>
          </p:cNvPr>
          <p:cNvGrpSpPr/>
          <p:nvPr/>
        </p:nvGrpSpPr>
        <p:grpSpPr>
          <a:xfrm>
            <a:off x="8197403" y="1532104"/>
            <a:ext cx="3262229" cy="3708165"/>
            <a:chOff x="8535457" y="1925095"/>
            <a:chExt cx="2924175" cy="3323900"/>
          </a:xfrm>
          <a:effectLst>
            <a:outerShdw blurRad="50800" dist="38100" dir="2700000" algn="tl" rotWithShape="0">
              <a:prstClr val="black">
                <a:alpha val="40000"/>
              </a:prstClr>
            </a:outerShdw>
          </a:effectLst>
        </p:grpSpPr>
        <p:pic>
          <p:nvPicPr>
            <p:cNvPr id="2050" name="Picture 2" descr="Image result for Prison policy initiative">
              <a:extLst>
                <a:ext uri="{FF2B5EF4-FFF2-40B4-BE49-F238E27FC236}">
                  <a16:creationId xmlns="" xmlns:a16="http://schemas.microsoft.com/office/drawing/2014/main" id="{265D1BBA-D672-47BF-8522-2CCF5507B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5457" y="1925095"/>
              <a:ext cx="2924175" cy="2924175"/>
            </a:xfrm>
            <a:prstGeom prst="rect">
              <a:avLst/>
            </a:prstGeom>
            <a:solidFill>
              <a:schemeClr val="bg1"/>
            </a:solidFill>
          </p:spPr>
        </p:pic>
        <p:sp>
          <p:nvSpPr>
            <p:cNvPr id="9" name="Rectangle 8">
              <a:extLst>
                <a:ext uri="{FF2B5EF4-FFF2-40B4-BE49-F238E27FC236}">
                  <a16:creationId xmlns="" xmlns:a16="http://schemas.microsoft.com/office/drawing/2014/main" id="{9A1DB5F3-5A7F-430E-B23B-2258A11B3B71}"/>
                </a:ext>
              </a:extLst>
            </p:cNvPr>
            <p:cNvSpPr/>
            <p:nvPr/>
          </p:nvSpPr>
          <p:spPr>
            <a:xfrm>
              <a:off x="8535457" y="4773790"/>
              <a:ext cx="2924175" cy="475205"/>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PRISON GERRYMANDERING PROJECT</a:t>
              </a:r>
            </a:p>
          </p:txBody>
        </p:sp>
      </p:grpSp>
    </p:spTree>
    <p:extLst>
      <p:ext uri="{BB962C8B-B14F-4D97-AF65-F5344CB8AC3E}">
        <p14:creationId xmlns:p14="http://schemas.microsoft.com/office/powerpoint/2010/main" val="42118170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7372DC67-882B-4AA3-9D77-218EE917911A}"/>
              </a:ext>
            </a:extLst>
          </p:cNvPr>
          <p:cNvSpPr/>
          <p:nvPr/>
        </p:nvSpPr>
        <p:spPr>
          <a:xfrm>
            <a:off x="0" y="2792957"/>
            <a:ext cx="12192000" cy="2017168"/>
          </a:xfrm>
          <a:prstGeom prst="rect">
            <a:avLst/>
          </a:prstGeom>
          <a:solidFill>
            <a:schemeClr val="accent2">
              <a:lumMod val="75000"/>
            </a:schemeClr>
          </a:solidFill>
          <a:ln>
            <a:noFill/>
          </a:ln>
        </p:spPr>
        <p:txBody>
          <a:bodyPr rot="0" vert="horz" wrap="square" lIns="91440" tIns="45720" rIns="91440" bIns="45720" anchor="t" anchorCtr="0" upright="1">
            <a:noAutofit/>
          </a:bodyPr>
          <a:lstStyle/>
          <a:p>
            <a:endParaRPr lang="en-US" dirty="0">
              <a:solidFill>
                <a:schemeClr val="tx1"/>
              </a:solidFill>
            </a:endParaRPr>
          </a:p>
        </p:txBody>
      </p:sp>
      <p:sp>
        <p:nvSpPr>
          <p:cNvPr id="10" name="TextBox 9">
            <a:extLst>
              <a:ext uri="{FF2B5EF4-FFF2-40B4-BE49-F238E27FC236}">
                <a16:creationId xmlns="" xmlns:a16="http://schemas.microsoft.com/office/drawing/2014/main" id="{053420B2-5F45-42B9-8790-D700788F4503}"/>
              </a:ext>
            </a:extLst>
          </p:cNvPr>
          <p:cNvSpPr txBox="1"/>
          <p:nvPr/>
        </p:nvSpPr>
        <p:spPr>
          <a:xfrm>
            <a:off x="732368" y="3324487"/>
            <a:ext cx="4330238" cy="954107"/>
          </a:xfrm>
          <a:prstGeom prst="rect">
            <a:avLst/>
          </a:prstGeom>
          <a:noFill/>
          <a:ln>
            <a:noFill/>
          </a:ln>
        </p:spPr>
        <p:txBody>
          <a:bodyPr wrap="square" rtlCol="0">
            <a:spAutoFit/>
          </a:bodyPr>
          <a:lstStyle/>
          <a:p>
            <a:r>
              <a:rPr lang="en-US" sz="2800" dirty="0">
                <a:solidFill>
                  <a:schemeClr val="bg1"/>
                </a:solidFill>
              </a:rPr>
              <a:t>SB 5287 </a:t>
            </a:r>
            <a:r>
              <a:rPr lang="en-US" sz="2800" smtClean="0">
                <a:solidFill>
                  <a:schemeClr val="bg1"/>
                </a:solidFill>
              </a:rPr>
              <a:t>passed and </a:t>
            </a:r>
            <a:r>
              <a:rPr lang="en-US" sz="2800" dirty="0" smtClean="0">
                <a:solidFill>
                  <a:schemeClr val="bg1"/>
                </a:solidFill>
              </a:rPr>
              <a:t>became law July 2019</a:t>
            </a:r>
            <a:endParaRPr lang="en-US" sz="2800" dirty="0">
              <a:solidFill>
                <a:schemeClr val="bg1"/>
              </a:solidFill>
            </a:endParaRPr>
          </a:p>
        </p:txBody>
      </p:sp>
      <p:sp>
        <p:nvSpPr>
          <p:cNvPr id="2" name="Title 1"/>
          <p:cNvSpPr>
            <a:spLocks noGrp="1"/>
          </p:cNvSpPr>
          <p:nvPr>
            <p:ph type="title"/>
          </p:nvPr>
        </p:nvSpPr>
        <p:spPr>
          <a:xfrm>
            <a:off x="693366" y="192243"/>
            <a:ext cx="8111595" cy="1297619"/>
          </a:xfrm>
        </p:spPr>
        <p:txBody>
          <a:bodyPr/>
          <a:lstStyle/>
          <a:p>
            <a:r>
              <a:rPr lang="en-US" dirty="0" smtClean="0"/>
              <a:t>Washington Prisons</a:t>
            </a:r>
            <a:endParaRPr lang="en-US" dirty="0"/>
          </a:p>
        </p:txBody>
      </p:sp>
      <p:pic>
        <p:nvPicPr>
          <p:cNvPr id="8" name="Content Placeholder 3" descr="WA prisons v1.png">
            <a:extLst>
              <a:ext uri="{FF2B5EF4-FFF2-40B4-BE49-F238E27FC236}">
                <a16:creationId xmlns="" xmlns:a16="http://schemas.microsoft.com/office/drawing/2014/main" id="{346F236C-D837-4B19-B47A-78D9D168E8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7119" y="1643151"/>
            <a:ext cx="7675684" cy="40147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503533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E8646590-6E0C-4092-B92A-0F9FF396C61A}"/>
              </a:ext>
            </a:extLst>
          </p:cNvPr>
          <p:cNvSpPr/>
          <p:nvPr/>
        </p:nvSpPr>
        <p:spPr>
          <a:xfrm>
            <a:off x="0" y="2792957"/>
            <a:ext cx="12192000" cy="1629932"/>
          </a:xfrm>
          <a:prstGeom prst="rect">
            <a:avLst/>
          </a:prstGeom>
          <a:solidFill>
            <a:schemeClr val="accent2">
              <a:lumMod val="75000"/>
            </a:schemeClr>
          </a:solidFill>
          <a:ln>
            <a:noFill/>
          </a:ln>
        </p:spPr>
        <p:txBody>
          <a:bodyPr rot="0" vert="horz" wrap="square" lIns="91440" tIns="45720" rIns="91440" bIns="45720" anchor="t" anchorCtr="0" upright="1">
            <a:noAutofit/>
          </a:bodyPr>
          <a:lstStyle/>
          <a:p>
            <a:endParaRPr lang="en-US" dirty="0">
              <a:solidFill>
                <a:schemeClr val="tx1"/>
              </a:solidFill>
            </a:endParaRPr>
          </a:p>
        </p:txBody>
      </p:sp>
      <p:sp>
        <p:nvSpPr>
          <p:cNvPr id="11" name="TextBox 10">
            <a:extLst>
              <a:ext uri="{FF2B5EF4-FFF2-40B4-BE49-F238E27FC236}">
                <a16:creationId xmlns="" xmlns:a16="http://schemas.microsoft.com/office/drawing/2014/main" id="{2577EC30-C191-4EE4-9D65-9C93E8B57A31}"/>
              </a:ext>
            </a:extLst>
          </p:cNvPr>
          <p:cNvSpPr txBox="1"/>
          <p:nvPr/>
        </p:nvSpPr>
        <p:spPr>
          <a:xfrm>
            <a:off x="956137" y="3046931"/>
            <a:ext cx="4202561" cy="1077218"/>
          </a:xfrm>
          <a:prstGeom prst="rect">
            <a:avLst/>
          </a:prstGeom>
          <a:noFill/>
          <a:ln>
            <a:noFill/>
          </a:ln>
        </p:spPr>
        <p:txBody>
          <a:bodyPr wrap="none" rtlCol="0">
            <a:spAutoFit/>
          </a:bodyPr>
          <a:lstStyle/>
          <a:p>
            <a:r>
              <a:rPr lang="en-US" sz="3200" dirty="0">
                <a:solidFill>
                  <a:schemeClr val="bg1"/>
                </a:solidFill>
              </a:rPr>
              <a:t>Is it Constitutional?</a:t>
            </a:r>
          </a:p>
          <a:p>
            <a:r>
              <a:rPr lang="en-US" sz="3200" dirty="0">
                <a:solidFill>
                  <a:schemeClr val="bg1"/>
                </a:solidFill>
              </a:rPr>
              <a:t>How much is too much?</a:t>
            </a:r>
          </a:p>
        </p:txBody>
      </p:sp>
      <p:sp>
        <p:nvSpPr>
          <p:cNvPr id="2" name="Title 1"/>
          <p:cNvSpPr>
            <a:spLocks noGrp="1"/>
          </p:cNvSpPr>
          <p:nvPr>
            <p:ph type="title"/>
          </p:nvPr>
        </p:nvSpPr>
        <p:spPr/>
        <p:txBody>
          <a:bodyPr/>
          <a:lstStyle/>
          <a:p>
            <a:r>
              <a:rPr lang="en-US" dirty="0"/>
              <a:t>Partisan Gerrymander</a:t>
            </a:r>
          </a:p>
        </p:txBody>
      </p:sp>
      <p:pic>
        <p:nvPicPr>
          <p:cNvPr id="6" name="Content Placeholder 3" descr="Pinata-candy-crazed-kids-300x239.png">
            <a:extLst>
              <a:ext uri="{FF2B5EF4-FFF2-40B4-BE49-F238E27FC236}">
                <a16:creationId xmlns="" xmlns:a16="http://schemas.microsoft.com/office/drawing/2014/main" id="{09E38094-C1E4-4526-9B72-D0C8748ECE3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962093" y="2077331"/>
            <a:ext cx="6229907" cy="336459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374037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E6755CFF-1E25-4606-9771-7ED585559903}"/>
              </a:ext>
            </a:extLst>
          </p:cNvPr>
          <p:cNvSpPr/>
          <p:nvPr/>
        </p:nvSpPr>
        <p:spPr>
          <a:xfrm>
            <a:off x="0" y="2060812"/>
            <a:ext cx="7902054" cy="3152632"/>
          </a:xfrm>
          <a:prstGeom prst="rect">
            <a:avLst/>
          </a:prstGeom>
          <a:solidFill>
            <a:srgbClr val="00549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solidFill>
                <a:schemeClr val="tx1"/>
              </a:solidFill>
            </a:endParaRPr>
          </a:p>
        </p:txBody>
      </p:sp>
      <p:sp>
        <p:nvSpPr>
          <p:cNvPr id="2" name="Title 1"/>
          <p:cNvSpPr>
            <a:spLocks noGrp="1"/>
          </p:cNvSpPr>
          <p:nvPr>
            <p:ph type="title"/>
          </p:nvPr>
        </p:nvSpPr>
        <p:spPr>
          <a:xfrm>
            <a:off x="732369" y="302582"/>
            <a:ext cx="5495562" cy="1297619"/>
          </a:xfrm>
        </p:spPr>
        <p:txBody>
          <a:bodyPr/>
          <a:lstStyle/>
          <a:p>
            <a:r>
              <a:rPr lang="en-US" dirty="0"/>
              <a:t>Reapportionment &amp; Redistricting</a:t>
            </a:r>
          </a:p>
        </p:txBody>
      </p:sp>
      <p:pic>
        <p:nvPicPr>
          <p:cNvPr id="8" name="Picture 7">
            <a:extLst>
              <a:ext uri="{FF2B5EF4-FFF2-40B4-BE49-F238E27FC236}">
                <a16:creationId xmlns="" xmlns:a16="http://schemas.microsoft.com/office/drawing/2014/main" id="{E3C2A32C-7457-417A-AD99-F60A2D537AB7}"/>
              </a:ext>
            </a:extLst>
          </p:cNvPr>
          <p:cNvPicPr>
            <a:picLocks noChangeAspect="1"/>
          </p:cNvPicPr>
          <p:nvPr/>
        </p:nvPicPr>
        <p:blipFill>
          <a:blip r:embed="rId3"/>
          <a:stretch>
            <a:fillRect/>
          </a:stretch>
        </p:blipFill>
        <p:spPr>
          <a:xfrm>
            <a:off x="6227930" y="1006086"/>
            <a:ext cx="6796585" cy="5262084"/>
          </a:xfrm>
          <a:prstGeom prst="rect">
            <a:avLst/>
          </a:prstGeom>
          <a:effectLst>
            <a:outerShdw blurRad="63500" sx="102000" sy="102000" algn="ctr" rotWithShape="0">
              <a:prstClr val="black">
                <a:alpha val="40000"/>
              </a:prstClr>
            </a:outerShdw>
          </a:effectLst>
        </p:spPr>
      </p:pic>
      <p:sp>
        <p:nvSpPr>
          <p:cNvPr id="11" name="Content Placeholder 2">
            <a:extLst>
              <a:ext uri="{FF2B5EF4-FFF2-40B4-BE49-F238E27FC236}">
                <a16:creationId xmlns="" xmlns:a16="http://schemas.microsoft.com/office/drawing/2014/main" id="{AB050F09-AC30-4F8D-ABD3-681FFBC01850}"/>
              </a:ext>
            </a:extLst>
          </p:cNvPr>
          <p:cNvSpPr txBox="1">
            <a:spLocks/>
          </p:cNvSpPr>
          <p:nvPr/>
        </p:nvSpPr>
        <p:spPr>
          <a:xfrm>
            <a:off x="732369" y="2471187"/>
            <a:ext cx="4822271" cy="2602228"/>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Tx/>
              <a:buSzPct val="110000"/>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ClrTx/>
              <a:buSzPct val="110000"/>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ClrTx/>
              <a:buSzPct val="110000"/>
              <a:buFont typeface="Wingdings 2" pitchFamily="18" charset="2"/>
              <a:buChar char=""/>
              <a:defRPr sz="1800" kern="1200">
                <a:solidFill>
                  <a:schemeClr val="tx1"/>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sz="2800" dirty="0">
                <a:solidFill>
                  <a:schemeClr val="bg1"/>
                </a:solidFill>
              </a:rPr>
              <a:t>Fundamental processes that strives for ideal representation and ensure a fair distribution of political power</a:t>
            </a:r>
          </a:p>
        </p:txBody>
      </p:sp>
    </p:spTree>
    <p:extLst>
      <p:ext uri="{BB962C8B-B14F-4D97-AF65-F5344CB8AC3E}">
        <p14:creationId xmlns:p14="http://schemas.microsoft.com/office/powerpoint/2010/main" val="35021912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TextBox 196">
            <a:extLst>
              <a:ext uri="{FF2B5EF4-FFF2-40B4-BE49-F238E27FC236}">
                <a16:creationId xmlns="" xmlns:a16="http://schemas.microsoft.com/office/drawing/2014/main" id="{F5EA29D3-BAD2-4DE2-A995-7F0DC178976E}"/>
              </a:ext>
            </a:extLst>
          </p:cNvPr>
          <p:cNvSpPr txBox="1"/>
          <p:nvPr/>
        </p:nvSpPr>
        <p:spPr>
          <a:xfrm>
            <a:off x="2476313" y="5418399"/>
            <a:ext cx="4000454" cy="646331"/>
          </a:xfrm>
          <a:prstGeom prst="rect">
            <a:avLst/>
          </a:prstGeom>
          <a:noFill/>
        </p:spPr>
        <p:txBody>
          <a:bodyPr wrap="none" rtlCol="0">
            <a:spAutoFit/>
          </a:bodyPr>
          <a:lstStyle/>
          <a:p>
            <a:r>
              <a:rPr lang="en-US" sz="3600" b="1" dirty="0">
                <a:solidFill>
                  <a:schemeClr val="accent2">
                    <a:lumMod val="75000"/>
                  </a:schemeClr>
                </a:solidFill>
              </a:rPr>
              <a:t>PROPORTIONALITY!</a:t>
            </a:r>
          </a:p>
        </p:txBody>
      </p:sp>
      <p:sp>
        <p:nvSpPr>
          <p:cNvPr id="203" name="Content Placeholder 14">
            <a:extLst>
              <a:ext uri="{FF2B5EF4-FFF2-40B4-BE49-F238E27FC236}">
                <a16:creationId xmlns="" xmlns:a16="http://schemas.microsoft.com/office/drawing/2014/main" id="{E8E01436-762C-4E2F-8187-C2D2499465C9}"/>
              </a:ext>
            </a:extLst>
          </p:cNvPr>
          <p:cNvSpPr txBox="1">
            <a:spLocks/>
          </p:cNvSpPr>
          <p:nvPr/>
        </p:nvSpPr>
        <p:spPr>
          <a:xfrm>
            <a:off x="6580736" y="2663428"/>
            <a:ext cx="3495740" cy="3363300"/>
          </a:xfrm>
          <a:prstGeom prst="rect">
            <a:avLst/>
          </a:prstGeom>
        </p:spPr>
        <p:txBody>
          <a:bodyPr vert="horz" lIns="91440" tIns="45720" rIns="91440" bIns="45720" rtlCol="0">
            <a:normAutofit/>
          </a:bodyPr>
          <a:lstStyle>
            <a:lvl1pPr marL="349250" indent="-349250" algn="l" defTabSz="914400" rtl="0" eaLnBrk="1" latinLnBrk="0" hangingPunct="1">
              <a:spcBef>
                <a:spcPts val="1600"/>
              </a:spcBef>
              <a:buClrTx/>
              <a:buSzPct val="110000"/>
              <a:buFont typeface="Wingdings 2" pitchFamily="18" charset="2"/>
              <a:buChar char=""/>
              <a:defRPr sz="2000" kern="1200">
                <a:solidFill>
                  <a:schemeClr val="tx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solidFill>
                <a:latin typeface="+mn-lt"/>
                <a:ea typeface="+mn-ea"/>
                <a:cs typeface="+mn-cs"/>
              </a:defRPr>
            </a:lvl2pPr>
            <a:lvl3pPr marL="968375" indent="-282575" algn="l" defTabSz="914400" rtl="0" eaLnBrk="1" latinLnBrk="0" hangingPunct="1">
              <a:spcBef>
                <a:spcPts val="600"/>
              </a:spcBef>
              <a:buClrTx/>
              <a:buSzPct val="110000"/>
              <a:buFont typeface="Wingdings 2" pitchFamily="18" charset="2"/>
              <a:buChar char=""/>
              <a:defRPr sz="1800" kern="1200">
                <a:solidFill>
                  <a:schemeClr val="tx1"/>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ClrTx/>
              <a:buSzPct val="110000"/>
              <a:buFont typeface="Wingdings 2" pitchFamily="18" charset="2"/>
              <a:buChar char=""/>
              <a:defRPr sz="1800" kern="1200">
                <a:solidFill>
                  <a:schemeClr val="tx1"/>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a:solidFill>
                  <a:schemeClr val="tx1">
                    <a:lumMod val="65000"/>
                    <a:lumOff val="35000"/>
                  </a:schemeClr>
                </a:solidFill>
                <a:latin typeface="+mn-lt"/>
                <a:ea typeface="+mn-ea"/>
                <a:cs typeface="+mn-cs"/>
              </a:defRPr>
            </a:lvl9pPr>
          </a:lstStyle>
          <a:p>
            <a:pPr marL="0" indent="0">
              <a:buFont typeface="Wingdings 2" pitchFamily="18" charset="2"/>
              <a:buNone/>
            </a:pPr>
            <a:r>
              <a:rPr lang="en-US" sz="3600" dirty="0"/>
              <a:t>~ 37%</a:t>
            </a:r>
          </a:p>
          <a:p>
            <a:pPr marL="0" indent="0">
              <a:buFont typeface="Wingdings 2" pitchFamily="18" charset="2"/>
              <a:buNone/>
            </a:pPr>
            <a:r>
              <a:rPr lang="en-US" sz="3600" dirty="0"/>
              <a:t>~ 48%</a:t>
            </a:r>
          </a:p>
          <a:p>
            <a:pPr marL="0" indent="0">
              <a:buFont typeface="Wingdings 2" pitchFamily="18" charset="2"/>
              <a:buNone/>
            </a:pPr>
            <a:r>
              <a:rPr lang="en-US" sz="3600" dirty="0"/>
              <a:t>~ 53%</a:t>
            </a:r>
          </a:p>
        </p:txBody>
      </p:sp>
      <p:sp>
        <p:nvSpPr>
          <p:cNvPr id="2" name="Title 1"/>
          <p:cNvSpPr>
            <a:spLocks noGrp="1"/>
          </p:cNvSpPr>
          <p:nvPr>
            <p:ph type="title"/>
          </p:nvPr>
        </p:nvSpPr>
        <p:spPr/>
        <p:txBody>
          <a:bodyPr/>
          <a:lstStyle/>
          <a:p>
            <a:r>
              <a:rPr lang="en-US" dirty="0"/>
              <a:t>What most people </a:t>
            </a:r>
            <a:r>
              <a:rPr lang="en-US"/>
              <a:t>think is fair.</a:t>
            </a:r>
          </a:p>
        </p:txBody>
      </p:sp>
      <p:sp>
        <p:nvSpPr>
          <p:cNvPr id="14" name="Content Placeholder 13">
            <a:extLst>
              <a:ext uri="{FF2B5EF4-FFF2-40B4-BE49-F238E27FC236}">
                <a16:creationId xmlns="" xmlns:a16="http://schemas.microsoft.com/office/drawing/2014/main" id="{02529AD1-A137-4772-9794-DD7180F94293}"/>
              </a:ext>
            </a:extLst>
          </p:cNvPr>
          <p:cNvSpPr>
            <a:spLocks noGrp="1"/>
          </p:cNvSpPr>
          <p:nvPr>
            <p:ph sz="half" idx="1"/>
          </p:nvPr>
        </p:nvSpPr>
        <p:spPr>
          <a:xfrm>
            <a:off x="978342" y="1683328"/>
            <a:ext cx="3687931" cy="4343400"/>
          </a:xfrm>
        </p:spPr>
        <p:txBody>
          <a:bodyPr/>
          <a:lstStyle/>
          <a:p>
            <a:pPr marL="0" indent="0">
              <a:buNone/>
            </a:pPr>
            <a:r>
              <a:rPr lang="en-US" sz="3600" dirty="0">
                <a:solidFill>
                  <a:srgbClr val="C00000"/>
                </a:solidFill>
              </a:rPr>
              <a:t>Votes</a:t>
            </a:r>
            <a:r>
              <a:rPr lang="en-US" dirty="0"/>
              <a:t/>
            </a:r>
            <a:br>
              <a:rPr lang="en-US" dirty="0"/>
            </a:br>
            <a:r>
              <a:rPr lang="en-US" sz="1600" dirty="0"/>
              <a:t>(% voting Republican)</a:t>
            </a:r>
            <a:endParaRPr lang="en-US" dirty="0"/>
          </a:p>
          <a:p>
            <a:pPr marL="0" indent="0">
              <a:buNone/>
            </a:pPr>
            <a:r>
              <a:rPr lang="en-US" sz="3600" dirty="0"/>
              <a:t>37%</a:t>
            </a:r>
          </a:p>
          <a:p>
            <a:pPr marL="0" indent="0">
              <a:buNone/>
            </a:pPr>
            <a:r>
              <a:rPr lang="en-US" sz="3600" dirty="0"/>
              <a:t>48%</a:t>
            </a:r>
          </a:p>
          <a:p>
            <a:pPr marL="0" indent="0">
              <a:buNone/>
            </a:pPr>
            <a:r>
              <a:rPr lang="en-US" sz="3600" dirty="0"/>
              <a:t>53%</a:t>
            </a:r>
          </a:p>
        </p:txBody>
      </p:sp>
      <p:sp>
        <p:nvSpPr>
          <p:cNvPr id="15" name="Content Placeholder 14">
            <a:extLst>
              <a:ext uri="{FF2B5EF4-FFF2-40B4-BE49-F238E27FC236}">
                <a16:creationId xmlns="" xmlns:a16="http://schemas.microsoft.com/office/drawing/2014/main" id="{9179B1EB-3699-412B-BE03-28D1CE4FA536}"/>
              </a:ext>
            </a:extLst>
          </p:cNvPr>
          <p:cNvSpPr>
            <a:spLocks noGrp="1"/>
          </p:cNvSpPr>
          <p:nvPr>
            <p:ph sz="half" idx="2"/>
          </p:nvPr>
        </p:nvSpPr>
        <p:spPr>
          <a:xfrm>
            <a:off x="6580736" y="1683328"/>
            <a:ext cx="3495740" cy="980100"/>
          </a:xfrm>
        </p:spPr>
        <p:txBody>
          <a:bodyPr/>
          <a:lstStyle/>
          <a:p>
            <a:pPr marL="0" indent="0">
              <a:buNone/>
            </a:pPr>
            <a:r>
              <a:rPr lang="en-US" sz="3600" dirty="0">
                <a:solidFill>
                  <a:srgbClr val="C00000"/>
                </a:solidFill>
              </a:rPr>
              <a:t>Seats</a:t>
            </a:r>
            <a:r>
              <a:rPr lang="en-US" dirty="0"/>
              <a:t/>
            </a:r>
            <a:br>
              <a:rPr lang="en-US" dirty="0"/>
            </a:br>
            <a:r>
              <a:rPr lang="en-US" sz="1600" dirty="0"/>
              <a:t>(% Republican reps)</a:t>
            </a:r>
            <a:endParaRPr lang="en-US" dirty="0"/>
          </a:p>
        </p:txBody>
      </p:sp>
      <p:sp>
        <p:nvSpPr>
          <p:cNvPr id="16" name="Arrow: Left-Right 15">
            <a:extLst>
              <a:ext uri="{FF2B5EF4-FFF2-40B4-BE49-F238E27FC236}">
                <a16:creationId xmlns="" xmlns:a16="http://schemas.microsoft.com/office/drawing/2014/main" id="{A6E2E872-CA65-40E5-82D1-ACD11DF43768}"/>
              </a:ext>
            </a:extLst>
          </p:cNvPr>
          <p:cNvSpPr/>
          <p:nvPr/>
        </p:nvSpPr>
        <p:spPr>
          <a:xfrm>
            <a:off x="3335164" y="1874857"/>
            <a:ext cx="2763818" cy="321275"/>
          </a:xfrm>
          <a:prstGeom prst="lef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3DDA93A7-8C4D-48EA-98B2-CC61535EEC46}"/>
              </a:ext>
            </a:extLst>
          </p:cNvPr>
          <p:cNvSpPr/>
          <p:nvPr/>
        </p:nvSpPr>
        <p:spPr>
          <a:xfrm>
            <a:off x="8801518" y="2663428"/>
            <a:ext cx="1724614" cy="2164695"/>
          </a:xfrm>
          <a:prstGeom prst="rect">
            <a:avLst/>
          </a:prstGeom>
        </p:spPr>
        <p:txBody>
          <a:bodyPr wrap="square">
            <a:spAutoFit/>
          </a:bodyPr>
          <a:lstStyle/>
          <a:p>
            <a:pPr>
              <a:spcBef>
                <a:spcPts val="1600"/>
              </a:spcBef>
            </a:pPr>
            <a:r>
              <a:rPr lang="en-US" sz="3600" dirty="0"/>
              <a:t>20%</a:t>
            </a:r>
          </a:p>
          <a:p>
            <a:pPr>
              <a:spcBef>
                <a:spcPts val="1600"/>
              </a:spcBef>
            </a:pPr>
            <a:r>
              <a:rPr lang="en-US" sz="3600" dirty="0"/>
              <a:t>44%</a:t>
            </a:r>
          </a:p>
          <a:p>
            <a:pPr>
              <a:spcBef>
                <a:spcPts val="1600"/>
              </a:spcBef>
            </a:pPr>
            <a:r>
              <a:rPr lang="en-US" sz="3600" dirty="0"/>
              <a:t>65%</a:t>
            </a:r>
          </a:p>
        </p:txBody>
      </p:sp>
      <p:grpSp>
        <p:nvGrpSpPr>
          <p:cNvPr id="205" name="Group 204">
            <a:extLst>
              <a:ext uri="{FF2B5EF4-FFF2-40B4-BE49-F238E27FC236}">
                <a16:creationId xmlns="" xmlns:a16="http://schemas.microsoft.com/office/drawing/2014/main" id="{21FB5D75-0418-4939-87B7-921B5E7AE212}"/>
              </a:ext>
            </a:extLst>
          </p:cNvPr>
          <p:cNvGrpSpPr/>
          <p:nvPr/>
        </p:nvGrpSpPr>
        <p:grpSpPr>
          <a:xfrm>
            <a:off x="2125475" y="3002692"/>
            <a:ext cx="6817103" cy="2772747"/>
            <a:chOff x="3504402" y="2919565"/>
            <a:chExt cx="6817103" cy="2772747"/>
          </a:xfrm>
        </p:grpSpPr>
        <p:pic>
          <p:nvPicPr>
            <p:cNvPr id="199" name="Graphic 198">
              <a:extLst>
                <a:ext uri="{FF2B5EF4-FFF2-40B4-BE49-F238E27FC236}">
                  <a16:creationId xmlns="" xmlns:a16="http://schemas.microsoft.com/office/drawing/2014/main" id="{1C047C7F-67C8-4336-AD6D-1078879F0F44}"/>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rot="9945341" flipV="1">
              <a:off x="7347177" y="2919565"/>
              <a:ext cx="2764758" cy="57232"/>
            </a:xfrm>
            <a:prstGeom prst="rect">
              <a:avLst/>
            </a:prstGeom>
          </p:spPr>
        </p:pic>
        <p:pic>
          <p:nvPicPr>
            <p:cNvPr id="200" name="Graphic 199">
              <a:extLst>
                <a:ext uri="{FF2B5EF4-FFF2-40B4-BE49-F238E27FC236}">
                  <a16:creationId xmlns="" xmlns:a16="http://schemas.microsoft.com/office/drawing/2014/main" id="{AF205975-9E11-4909-B57E-273138289B2E}"/>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rot="20700000" flipV="1">
              <a:off x="7556747" y="3636255"/>
              <a:ext cx="2764758" cy="57232"/>
            </a:xfrm>
            <a:prstGeom prst="rect">
              <a:avLst/>
            </a:prstGeom>
          </p:spPr>
        </p:pic>
        <p:pic>
          <p:nvPicPr>
            <p:cNvPr id="201" name="Graphic 200">
              <a:extLst>
                <a:ext uri="{FF2B5EF4-FFF2-40B4-BE49-F238E27FC236}">
                  <a16:creationId xmlns="" xmlns:a16="http://schemas.microsoft.com/office/drawing/2014/main" id="{207712C5-967C-455B-82C8-EBF8CD43FD29}"/>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rot="9945341" flipV="1">
              <a:off x="7347177" y="4377663"/>
              <a:ext cx="2764758" cy="57232"/>
            </a:xfrm>
            <a:prstGeom prst="rect">
              <a:avLst/>
            </a:prstGeom>
          </p:spPr>
        </p:pic>
        <p:pic>
          <p:nvPicPr>
            <p:cNvPr id="204" name="Graphic 203">
              <a:extLst>
                <a:ext uri="{FF2B5EF4-FFF2-40B4-BE49-F238E27FC236}">
                  <a16:creationId xmlns="" xmlns:a16="http://schemas.microsoft.com/office/drawing/2014/main" id="{65FE7F4E-F93A-46AB-B044-3B9311DD8F53}"/>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rot="20700000" flipV="1">
              <a:off x="3504402" y="5578171"/>
              <a:ext cx="5513893" cy="114141"/>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0025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203">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250"/>
                                  </p:stCondLst>
                                  <p:childTnLst>
                                    <p:set>
                                      <p:cBhvr>
                                        <p:cTn id="12" dur="1" fill="hold">
                                          <p:stCondLst>
                                            <p:cond delay="0"/>
                                          </p:stCondLst>
                                        </p:cTn>
                                        <p:tgtEl>
                                          <p:spTgt spid="20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7"/>
                                        </p:tgtEl>
                                        <p:attrNameLst>
                                          <p:attrName>style.visibility</p:attrName>
                                        </p:attrNameLst>
                                      </p:cBhvr>
                                      <p:to>
                                        <p:strVal val="visible"/>
                                      </p:to>
                                    </p:set>
                                  </p:childTnLst>
                                </p:cTn>
                              </p:par>
                            </p:childTnLst>
                          </p:cTn>
                        </p:par>
                        <p:par>
                          <p:cTn id="17" fill="hold">
                            <p:stCondLst>
                              <p:cond delay="0"/>
                            </p:stCondLst>
                            <p:childTnLst>
                              <p:par>
                                <p:cTn id="18" presetID="22" presetClass="entr" presetSubtype="1" fill="hold" nodeType="afterEffect">
                                  <p:stCondLst>
                                    <p:cond delay="250"/>
                                  </p:stCondLst>
                                  <p:childTnLst>
                                    <p:set>
                                      <p:cBhvr>
                                        <p:cTn id="19" dur="1" fill="hold">
                                          <p:stCondLst>
                                            <p:cond delay="0"/>
                                          </p:stCondLst>
                                        </p:cTn>
                                        <p:tgtEl>
                                          <p:spTgt spid="205"/>
                                        </p:tgtEl>
                                        <p:attrNameLst>
                                          <p:attrName>style.visibility</p:attrName>
                                        </p:attrNameLst>
                                      </p:cBhvr>
                                      <p:to>
                                        <p:strVal val="visible"/>
                                      </p:to>
                                    </p:set>
                                    <p:animEffect transition="in" filter="wipe(up)">
                                      <p:cBhvr>
                                        <p:cTn id="20" dur="500"/>
                                        <p:tgtEl>
                                          <p:spTgt spid="205"/>
                                        </p:tgtEl>
                                      </p:cBhvr>
                                    </p:animEffect>
                                  </p:childTnLst>
                                </p:cTn>
                              </p:par>
                            </p:childTnLst>
                          </p:cTn>
                        </p:par>
                        <p:par>
                          <p:cTn id="21" fill="hold">
                            <p:stCondLst>
                              <p:cond delay="750"/>
                            </p:stCondLst>
                            <p:childTnLst>
                              <p:par>
                                <p:cTn id="22" presetID="1" presetClass="entr" presetSubtype="0" fill="hold" grpId="0" nodeType="afterEffect">
                                  <p:stCondLst>
                                    <p:cond delay="0"/>
                                  </p:stCondLst>
                                  <p:childTnLst>
                                    <p:set>
                                      <p:cBhvr>
                                        <p:cTn id="23" dur="1" fill="hold">
                                          <p:stCondLst>
                                            <p:cond delay="249"/>
                                          </p:stCondLst>
                                        </p:cTn>
                                        <p:tgtEl>
                                          <p:spTgt spid="17">
                                            <p:txEl>
                                              <p:pRg st="0" end="0"/>
                                            </p:txEl>
                                          </p:spTgt>
                                        </p:tgtEl>
                                        <p:attrNameLst>
                                          <p:attrName>style.visibility</p:attrName>
                                        </p:attrNameLst>
                                      </p:cBhvr>
                                      <p:to>
                                        <p:strVal val="visible"/>
                                      </p:to>
                                    </p:set>
                                  </p:childTnLst>
                                </p:cTn>
                              </p:par>
                            </p:childTnLst>
                          </p:cTn>
                        </p:par>
                        <p:par>
                          <p:cTn id="24" fill="hold">
                            <p:stCondLst>
                              <p:cond delay="1000"/>
                            </p:stCondLst>
                            <p:childTnLst>
                              <p:par>
                                <p:cTn id="25" presetID="1" presetClass="entr" presetSubtype="0" fill="hold" grpId="0" nodeType="afterEffect">
                                  <p:stCondLst>
                                    <p:cond delay="0"/>
                                  </p:stCondLst>
                                  <p:childTnLst>
                                    <p:set>
                                      <p:cBhvr>
                                        <p:cTn id="26" dur="1" fill="hold">
                                          <p:stCondLst>
                                            <p:cond delay="249"/>
                                          </p:stCondLst>
                                        </p:cTn>
                                        <p:tgtEl>
                                          <p:spTgt spid="17">
                                            <p:txEl>
                                              <p:pRg st="1" end="1"/>
                                            </p:txEl>
                                          </p:spTgt>
                                        </p:tgtEl>
                                        <p:attrNameLst>
                                          <p:attrName>style.visibility</p:attrName>
                                        </p:attrNameLst>
                                      </p:cBhvr>
                                      <p:to>
                                        <p:strVal val="visible"/>
                                      </p:to>
                                    </p:set>
                                  </p:childTnLst>
                                </p:cTn>
                              </p:par>
                            </p:childTnLst>
                          </p:cTn>
                        </p:par>
                        <p:par>
                          <p:cTn id="27" fill="hold">
                            <p:stCondLst>
                              <p:cond delay="1250"/>
                            </p:stCondLst>
                            <p:childTnLst>
                              <p:par>
                                <p:cTn id="28" presetID="1" presetClass="entr" presetSubtype="0" fill="hold" grpId="0" nodeType="afterEffect">
                                  <p:stCondLst>
                                    <p:cond delay="0"/>
                                  </p:stCondLst>
                                  <p:childTnLst>
                                    <p:set>
                                      <p:cBhvr>
                                        <p:cTn id="29" dur="1" fill="hold">
                                          <p:stCondLst>
                                            <p:cond delay="249"/>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p:bldP spid="203" grpId="0" uiExpand="1" build="p"/>
      <p:bldP spid="1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368" y="302582"/>
            <a:ext cx="10926232" cy="1297619"/>
          </a:xfrm>
        </p:spPr>
        <p:txBody>
          <a:bodyPr/>
          <a:lstStyle/>
          <a:p>
            <a:r>
              <a:rPr lang="en-US" dirty="0" smtClean="0"/>
              <a:t>Curb </a:t>
            </a:r>
            <a:r>
              <a:rPr lang="en-US" smtClean="0"/>
              <a:t>Gerrymandering </a:t>
            </a:r>
            <a:r>
              <a:rPr lang="en-US" smtClean="0"/>
              <a:t>in Federal Court</a:t>
            </a:r>
            <a:endParaRPr lang="en-US" dirty="0"/>
          </a:p>
        </p:txBody>
      </p:sp>
      <p:sp>
        <p:nvSpPr>
          <p:cNvPr id="3" name="Content Placeholder 2"/>
          <p:cNvSpPr>
            <a:spLocks noGrp="1"/>
          </p:cNvSpPr>
          <p:nvPr>
            <p:ph idx="1"/>
          </p:nvPr>
        </p:nvSpPr>
        <p:spPr>
          <a:xfrm>
            <a:off x="732368" y="5600699"/>
            <a:ext cx="8373506" cy="2514601"/>
          </a:xfrm>
        </p:spPr>
        <p:txBody>
          <a:bodyPr>
            <a:noAutofit/>
          </a:bodyPr>
          <a:lstStyle/>
          <a:p>
            <a:pPr marL="0" indent="0">
              <a:spcBef>
                <a:spcPts val="0"/>
              </a:spcBef>
              <a:buNone/>
            </a:pPr>
            <a:r>
              <a:rPr lang="en-US" sz="3200" b="1"/>
              <a:t>S</a:t>
            </a:r>
            <a:r>
              <a:rPr lang="en-US" sz="3200" b="1" smtClean="0"/>
              <a:t>earch </a:t>
            </a:r>
            <a:r>
              <a:rPr lang="en-US" sz="3200" b="1" dirty="0" smtClean="0"/>
              <a:t>for a metric begins.</a:t>
            </a:r>
          </a:p>
          <a:p>
            <a:pPr marL="0" indent="0" algn="ctr">
              <a:buNone/>
            </a:pPr>
            <a:endParaRPr lang="en-US" sz="3200" b="1" dirty="0"/>
          </a:p>
        </p:txBody>
      </p:sp>
      <p:sp>
        <p:nvSpPr>
          <p:cNvPr id="9" name="Rectangle 8">
            <a:extLst>
              <a:ext uri="{FF2B5EF4-FFF2-40B4-BE49-F238E27FC236}">
                <a16:creationId xmlns="" xmlns:a16="http://schemas.microsoft.com/office/drawing/2014/main" id="{E8646590-6E0C-4092-B92A-0F9FF396C61A}"/>
              </a:ext>
            </a:extLst>
          </p:cNvPr>
          <p:cNvSpPr/>
          <p:nvPr/>
        </p:nvSpPr>
        <p:spPr>
          <a:xfrm>
            <a:off x="0" y="2792957"/>
            <a:ext cx="12192000" cy="2535836"/>
          </a:xfrm>
          <a:prstGeom prst="rect">
            <a:avLst/>
          </a:prstGeom>
          <a:solidFill>
            <a:schemeClr val="accent2">
              <a:lumMod val="75000"/>
            </a:schemeClr>
          </a:solidFill>
          <a:ln>
            <a:noFill/>
          </a:ln>
        </p:spPr>
        <p:txBody>
          <a:bodyPr rot="0" vert="horz" wrap="square" lIns="91440" tIns="45720" rIns="91440" bIns="45720" anchor="t" anchorCtr="0" upright="1">
            <a:noAutofit/>
          </a:bodyPr>
          <a:lstStyle/>
          <a:p>
            <a:endParaRPr lang="en-US" dirty="0">
              <a:solidFill>
                <a:schemeClr val="tx1"/>
              </a:solidFill>
            </a:endParaRPr>
          </a:p>
        </p:txBody>
      </p:sp>
      <p:sp>
        <p:nvSpPr>
          <p:cNvPr id="10" name="TextBox 9">
            <a:extLst>
              <a:ext uri="{FF2B5EF4-FFF2-40B4-BE49-F238E27FC236}">
                <a16:creationId xmlns="" xmlns:a16="http://schemas.microsoft.com/office/drawing/2014/main" id="{2577EC30-C191-4EE4-9D65-9C93E8B57A31}"/>
              </a:ext>
            </a:extLst>
          </p:cNvPr>
          <p:cNvSpPr txBox="1"/>
          <p:nvPr/>
        </p:nvSpPr>
        <p:spPr>
          <a:xfrm>
            <a:off x="732368" y="3276045"/>
            <a:ext cx="4422877" cy="1569660"/>
          </a:xfrm>
          <a:prstGeom prst="rect">
            <a:avLst/>
          </a:prstGeom>
          <a:noFill/>
          <a:ln>
            <a:noFill/>
          </a:ln>
        </p:spPr>
        <p:txBody>
          <a:bodyPr wrap="none" rtlCol="0">
            <a:spAutoFit/>
          </a:bodyPr>
          <a:lstStyle/>
          <a:p>
            <a:r>
              <a:rPr lang="en-US" sz="3200" dirty="0" smtClean="0">
                <a:solidFill>
                  <a:schemeClr val="bg1"/>
                </a:solidFill>
              </a:rPr>
              <a:t>2004 </a:t>
            </a:r>
            <a:r>
              <a:rPr lang="en-US" sz="3200" dirty="0" err="1">
                <a:solidFill>
                  <a:schemeClr val="bg1"/>
                </a:solidFill>
              </a:rPr>
              <a:t>Vieth</a:t>
            </a:r>
            <a:r>
              <a:rPr lang="en-US" sz="3200" dirty="0">
                <a:solidFill>
                  <a:schemeClr val="bg1"/>
                </a:solidFill>
              </a:rPr>
              <a:t> v </a:t>
            </a:r>
            <a:r>
              <a:rPr lang="en-US" sz="3200" dirty="0" err="1" smtClean="0">
                <a:solidFill>
                  <a:schemeClr val="bg1"/>
                </a:solidFill>
              </a:rPr>
              <a:t>Jubelirer</a:t>
            </a:r>
            <a:endParaRPr lang="en-US" sz="3200" dirty="0">
              <a:solidFill>
                <a:schemeClr val="bg1"/>
              </a:solidFill>
            </a:endParaRPr>
          </a:p>
          <a:p>
            <a:r>
              <a:rPr lang="en-US" sz="3200" dirty="0">
                <a:solidFill>
                  <a:schemeClr val="bg1"/>
                </a:solidFill>
              </a:rPr>
              <a:t>Pennsylvania</a:t>
            </a:r>
          </a:p>
          <a:p>
            <a:r>
              <a:rPr lang="en-US" sz="3200" dirty="0">
                <a:solidFill>
                  <a:schemeClr val="bg1"/>
                </a:solidFill>
              </a:rPr>
              <a:t>4-1-4 </a:t>
            </a:r>
            <a:r>
              <a:rPr lang="en-US" sz="3200" dirty="0" smtClean="0">
                <a:solidFill>
                  <a:schemeClr val="bg1"/>
                </a:solidFill>
              </a:rPr>
              <a:t>decision </a:t>
            </a:r>
            <a:endParaRPr lang="en-US" sz="3200"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9352" y="1854175"/>
            <a:ext cx="5882648" cy="4089425"/>
          </a:xfrm>
          <a:prstGeom prst="rect">
            <a:avLst/>
          </a:prstGeom>
        </p:spPr>
      </p:pic>
      <p:sp>
        <p:nvSpPr>
          <p:cNvPr id="7" name="TextBox 6"/>
          <p:cNvSpPr txBox="1"/>
          <p:nvPr/>
        </p:nvSpPr>
        <p:spPr>
          <a:xfrm rot="19855627">
            <a:off x="7775429" y="4907440"/>
            <a:ext cx="3498028" cy="815608"/>
          </a:xfrm>
          <a:prstGeom prst="rect">
            <a:avLst/>
          </a:prstGeom>
          <a:solidFill>
            <a:schemeClr val="bg1"/>
          </a:solidFill>
          <a:ln>
            <a:solidFill>
              <a:schemeClr val="tx1"/>
            </a:solidFill>
          </a:ln>
        </p:spPr>
        <p:txBody>
          <a:bodyPr wrap="square" rtlCol="0">
            <a:spAutoFit/>
          </a:bodyPr>
          <a:lstStyle/>
          <a:p>
            <a:pPr algn="ctr"/>
            <a:endParaRPr lang="en-US" sz="500" b="1" i="1" dirty="0">
              <a:latin typeface="Abadi MT Condensed Extra Bold" charset="0"/>
              <a:ea typeface="Abadi MT Condensed Extra Bold" charset="0"/>
              <a:cs typeface="Abadi MT Condensed Extra Bold" charset="0"/>
            </a:endParaRPr>
          </a:p>
          <a:p>
            <a:pPr algn="ctr"/>
            <a:r>
              <a:rPr lang="en-US" sz="3200" b="1" i="1" dirty="0">
                <a:latin typeface="Abadi MT Condensed Extra Bold" charset="0"/>
                <a:ea typeface="Abadi MT Condensed Extra Bold" charset="0"/>
                <a:cs typeface="Abadi MT Condensed Extra Bold" charset="0"/>
              </a:rPr>
              <a:t>Political Thicket?</a:t>
            </a:r>
          </a:p>
          <a:p>
            <a:pPr algn="ctr">
              <a:spcBef>
                <a:spcPts val="600"/>
              </a:spcBef>
              <a:spcAft>
                <a:spcPts val="600"/>
              </a:spcAft>
            </a:pPr>
            <a:endParaRPr lang="en-US" sz="500" b="1" i="1" dirty="0">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15835819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682" y="145419"/>
            <a:ext cx="10723035" cy="1297619"/>
          </a:xfrm>
        </p:spPr>
        <p:txBody>
          <a:bodyPr/>
          <a:lstStyle/>
          <a:p>
            <a:r>
              <a:rPr lang="en-US" smtClean="0"/>
              <a:t>Wisconsin </a:t>
            </a:r>
            <a:r>
              <a:rPr lang="en-US"/>
              <a:t>Assembly</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3146" t="3054" r="6255" b="4283"/>
          <a:stretch/>
        </p:blipFill>
        <p:spPr>
          <a:xfrm>
            <a:off x="8385810" y="2804161"/>
            <a:ext cx="3332132" cy="1866900"/>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5932" y="1921995"/>
            <a:ext cx="4672966" cy="4497731"/>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5"/>
          <a:stretch>
            <a:fillRect/>
          </a:stretch>
        </p:blipFill>
        <p:spPr>
          <a:xfrm>
            <a:off x="757002" y="1924171"/>
            <a:ext cx="1902018" cy="4495679"/>
          </a:xfrm>
          <a:prstGeom prst="rect">
            <a:avLst/>
          </a:prstGeom>
          <a:effectLst>
            <a:outerShdw blurRad="63500" sx="102000" sy="102000" algn="ctr" rotWithShape="0">
              <a:prstClr val="black">
                <a:alpha val="40000"/>
              </a:prstClr>
            </a:outerShdw>
          </a:effectLst>
        </p:spPr>
      </p:pic>
      <p:sp>
        <p:nvSpPr>
          <p:cNvPr id="14" name="Rectangle 13"/>
          <p:cNvSpPr/>
          <p:nvPr/>
        </p:nvSpPr>
        <p:spPr>
          <a:xfrm>
            <a:off x="880691" y="3967046"/>
            <a:ext cx="1610706" cy="45719"/>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8385809" y="2237293"/>
            <a:ext cx="2515553" cy="400110"/>
          </a:xfrm>
          <a:prstGeom prst="rect">
            <a:avLst/>
          </a:prstGeom>
          <a:noFill/>
        </p:spPr>
        <p:txBody>
          <a:bodyPr wrap="square" rtlCol="0">
            <a:spAutoFit/>
          </a:bodyPr>
          <a:lstStyle/>
          <a:p>
            <a:r>
              <a:rPr lang="en-US" sz="2000" b="1" dirty="0"/>
              <a:t>2018 Winners</a:t>
            </a:r>
          </a:p>
        </p:txBody>
      </p:sp>
    </p:spTree>
    <p:extLst>
      <p:ext uri="{BB962C8B-B14F-4D97-AF65-F5344CB8AC3E}">
        <p14:creationId xmlns:p14="http://schemas.microsoft.com/office/powerpoint/2010/main" val="35046382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Statistical Advantage</a:t>
            </a:r>
          </a:p>
        </p:txBody>
      </p:sp>
      <p:sp>
        <p:nvSpPr>
          <p:cNvPr id="3" name="Content Placeholder 2"/>
          <p:cNvSpPr>
            <a:spLocks noGrp="1"/>
          </p:cNvSpPr>
          <p:nvPr>
            <p:ph idx="1"/>
          </p:nvPr>
        </p:nvSpPr>
        <p:spPr/>
        <p:txBody>
          <a:bodyPr/>
          <a:lstStyle/>
          <a:p>
            <a:pPr marL="0" indent="0">
              <a:buNone/>
            </a:pPr>
            <a:r>
              <a:rPr lang="en-US" dirty="0"/>
              <a:t>Political party’s voters tend to cluster in different districts. </a:t>
            </a:r>
          </a:p>
          <a:p>
            <a:pPr lvl="1"/>
            <a:r>
              <a:rPr lang="en-US" dirty="0"/>
              <a:t>Democratic voters live in cities like Madison &amp; Milwaukee. </a:t>
            </a:r>
          </a:p>
          <a:p>
            <a:pPr lvl="1"/>
            <a:r>
              <a:rPr lang="en-US" dirty="0"/>
              <a:t>Republicans tend to be more rural. </a:t>
            </a:r>
          </a:p>
          <a:p>
            <a:pPr marL="0" indent="0">
              <a:buNone/>
            </a:pPr>
            <a:r>
              <a:rPr lang="en-US" dirty="0"/>
              <a:t>Statistical advantage </a:t>
            </a:r>
            <a:r>
              <a:rPr lang="en-US" b="1" dirty="0">
                <a:solidFill>
                  <a:schemeClr val="accent2">
                    <a:lumMod val="75000"/>
                  </a:schemeClr>
                </a:solidFill>
              </a:rPr>
              <a:t>(median-mean comparison)</a:t>
            </a:r>
          </a:p>
          <a:p>
            <a:pPr lvl="1"/>
            <a:r>
              <a:rPr lang="en-US" dirty="0"/>
              <a:t>UNC-Charlotte study </a:t>
            </a:r>
          </a:p>
        </p:txBody>
      </p:sp>
      <p:sp>
        <p:nvSpPr>
          <p:cNvPr id="16" name="Rectangle 15"/>
          <p:cNvSpPr/>
          <p:nvPr/>
        </p:nvSpPr>
        <p:spPr>
          <a:xfrm>
            <a:off x="5091424" y="4392792"/>
            <a:ext cx="3036575" cy="606777"/>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Natural Sorting  </a:t>
            </a:r>
          </a:p>
        </p:txBody>
      </p:sp>
      <p:sp>
        <p:nvSpPr>
          <p:cNvPr id="17" name="Rectangle 16"/>
          <p:cNvSpPr/>
          <p:nvPr/>
        </p:nvSpPr>
        <p:spPr>
          <a:xfrm>
            <a:off x="6737978" y="5441244"/>
            <a:ext cx="3070102" cy="62089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Current Maps</a:t>
            </a:r>
          </a:p>
        </p:txBody>
      </p:sp>
      <p:sp>
        <p:nvSpPr>
          <p:cNvPr id="18" name="TextBox 17"/>
          <p:cNvSpPr txBox="1"/>
          <p:nvPr/>
        </p:nvSpPr>
        <p:spPr>
          <a:xfrm>
            <a:off x="5308288" y="4522755"/>
            <a:ext cx="479618" cy="369332"/>
          </a:xfrm>
          <a:prstGeom prst="rect">
            <a:avLst/>
          </a:prstGeom>
          <a:noFill/>
        </p:spPr>
        <p:txBody>
          <a:bodyPr wrap="none" rtlCol="0">
            <a:spAutoFit/>
          </a:bodyPr>
          <a:lstStyle/>
          <a:p>
            <a:r>
              <a:rPr lang="en-US" b="1" dirty="0"/>
              <a:t>1.1</a:t>
            </a:r>
          </a:p>
        </p:txBody>
      </p:sp>
      <p:sp>
        <p:nvSpPr>
          <p:cNvPr id="19" name="TextBox 18"/>
          <p:cNvSpPr txBox="1"/>
          <p:nvPr/>
        </p:nvSpPr>
        <p:spPr>
          <a:xfrm>
            <a:off x="7467378" y="4510610"/>
            <a:ext cx="479618" cy="369332"/>
          </a:xfrm>
          <a:prstGeom prst="rect">
            <a:avLst/>
          </a:prstGeom>
          <a:noFill/>
        </p:spPr>
        <p:txBody>
          <a:bodyPr wrap="none" rtlCol="0">
            <a:spAutoFit/>
          </a:bodyPr>
          <a:lstStyle/>
          <a:p>
            <a:r>
              <a:rPr lang="en-US" b="1" dirty="0"/>
              <a:t>3.9</a:t>
            </a:r>
          </a:p>
        </p:txBody>
      </p:sp>
      <p:sp>
        <p:nvSpPr>
          <p:cNvPr id="20" name="TextBox 19"/>
          <p:cNvSpPr txBox="1"/>
          <p:nvPr/>
        </p:nvSpPr>
        <p:spPr>
          <a:xfrm>
            <a:off x="6920225" y="5576711"/>
            <a:ext cx="479618" cy="369332"/>
          </a:xfrm>
          <a:prstGeom prst="rect">
            <a:avLst/>
          </a:prstGeom>
          <a:noFill/>
        </p:spPr>
        <p:txBody>
          <a:bodyPr wrap="none" rtlCol="0">
            <a:spAutoFit/>
          </a:bodyPr>
          <a:lstStyle/>
          <a:p>
            <a:r>
              <a:rPr lang="en-US" b="1" dirty="0"/>
              <a:t>3.8</a:t>
            </a:r>
          </a:p>
        </p:txBody>
      </p:sp>
      <p:sp>
        <p:nvSpPr>
          <p:cNvPr id="21" name="TextBox 20"/>
          <p:cNvSpPr txBox="1"/>
          <p:nvPr/>
        </p:nvSpPr>
        <p:spPr>
          <a:xfrm>
            <a:off x="9154317" y="5576711"/>
            <a:ext cx="479618" cy="369332"/>
          </a:xfrm>
          <a:prstGeom prst="rect">
            <a:avLst/>
          </a:prstGeom>
          <a:noFill/>
        </p:spPr>
        <p:txBody>
          <a:bodyPr wrap="none" rtlCol="0">
            <a:spAutoFit/>
          </a:bodyPr>
          <a:lstStyle/>
          <a:p>
            <a:r>
              <a:rPr lang="en-US" b="1" dirty="0"/>
              <a:t>6.3</a:t>
            </a:r>
          </a:p>
        </p:txBody>
      </p:sp>
      <p:sp>
        <p:nvSpPr>
          <p:cNvPr id="46" name="TextBox 45"/>
          <p:cNvSpPr txBox="1"/>
          <p:nvPr/>
        </p:nvSpPr>
        <p:spPr>
          <a:xfrm>
            <a:off x="2040317" y="4511514"/>
            <a:ext cx="1849331" cy="369332"/>
          </a:xfrm>
          <a:prstGeom prst="rect">
            <a:avLst/>
          </a:prstGeom>
          <a:solidFill>
            <a:schemeClr val="bg2">
              <a:lumMod val="50000"/>
            </a:schemeClr>
          </a:solidFill>
        </p:spPr>
        <p:txBody>
          <a:bodyPr wrap="square" rtlCol="0">
            <a:spAutoFit/>
          </a:bodyPr>
          <a:lstStyle/>
          <a:p>
            <a:pPr algn="ctr"/>
            <a:r>
              <a:rPr lang="en-US" b="1" dirty="0">
                <a:solidFill>
                  <a:schemeClr val="bg1"/>
                </a:solidFill>
              </a:rPr>
              <a:t>Democrat Bias</a:t>
            </a:r>
          </a:p>
        </p:txBody>
      </p:sp>
      <p:sp>
        <p:nvSpPr>
          <p:cNvPr id="47" name="TextBox 46"/>
          <p:cNvSpPr txBox="1"/>
          <p:nvPr/>
        </p:nvSpPr>
        <p:spPr>
          <a:xfrm>
            <a:off x="8453240" y="4511514"/>
            <a:ext cx="2203676" cy="369332"/>
          </a:xfrm>
          <a:prstGeom prst="rect">
            <a:avLst/>
          </a:prstGeom>
          <a:solidFill>
            <a:srgbClr val="FF0000"/>
          </a:solidFill>
        </p:spPr>
        <p:txBody>
          <a:bodyPr wrap="square" rtlCol="0">
            <a:spAutoFit/>
          </a:bodyPr>
          <a:lstStyle/>
          <a:p>
            <a:pPr algn="ctr"/>
            <a:r>
              <a:rPr lang="en-US" b="1" dirty="0">
                <a:solidFill>
                  <a:schemeClr val="bg1"/>
                </a:solidFill>
              </a:rPr>
              <a:t>Republican Bias</a:t>
            </a:r>
          </a:p>
        </p:txBody>
      </p:sp>
      <p:grpSp>
        <p:nvGrpSpPr>
          <p:cNvPr id="7" name="Group 6">
            <a:extLst>
              <a:ext uri="{FF2B5EF4-FFF2-40B4-BE49-F238E27FC236}">
                <a16:creationId xmlns="" xmlns:a16="http://schemas.microsoft.com/office/drawing/2014/main" id="{50ECEAAC-1C85-4CBB-BA13-E37CFE014BF5}"/>
              </a:ext>
            </a:extLst>
          </p:cNvPr>
          <p:cNvGrpSpPr/>
          <p:nvPr/>
        </p:nvGrpSpPr>
        <p:grpSpPr>
          <a:xfrm>
            <a:off x="2878667" y="4845756"/>
            <a:ext cx="6178550" cy="939800"/>
            <a:chOff x="2878667" y="4845756"/>
            <a:chExt cx="6178550" cy="939800"/>
          </a:xfrm>
        </p:grpSpPr>
        <p:cxnSp>
          <p:nvCxnSpPr>
            <p:cNvPr id="5" name="Straight Connector 4"/>
            <p:cNvCxnSpPr/>
            <p:nvPr/>
          </p:nvCxnSpPr>
          <p:spPr>
            <a:xfrm>
              <a:off x="2878667" y="5280378"/>
              <a:ext cx="6178550"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036724" y="4845756"/>
              <a:ext cx="0" cy="9398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610262" y="5130803"/>
              <a:ext cx="0" cy="324555"/>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7330876" y="5116692"/>
              <a:ext cx="0" cy="324555"/>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757338" y="5130803"/>
              <a:ext cx="0" cy="324555"/>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183800" y="5130803"/>
              <a:ext cx="0" cy="324555"/>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8477954" y="5116692"/>
              <a:ext cx="0" cy="324555"/>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904414" y="5118103"/>
              <a:ext cx="0" cy="324555"/>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3889648" y="5118103"/>
              <a:ext cx="0" cy="324555"/>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463186" y="5111048"/>
              <a:ext cx="0" cy="324555"/>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3316110" y="5159025"/>
              <a:ext cx="0" cy="324555"/>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51" name="TextBox 50"/>
          <p:cNvSpPr txBox="1"/>
          <p:nvPr/>
        </p:nvSpPr>
        <p:spPr>
          <a:xfrm>
            <a:off x="4542210" y="5790096"/>
            <a:ext cx="1089361" cy="769441"/>
          </a:xfrm>
          <a:prstGeom prst="rect">
            <a:avLst/>
          </a:prstGeom>
          <a:noFill/>
        </p:spPr>
        <p:txBody>
          <a:bodyPr wrap="none" rtlCol="0">
            <a:spAutoFit/>
          </a:bodyPr>
          <a:lstStyle/>
          <a:p>
            <a:pPr algn="ctr"/>
            <a:r>
              <a:rPr lang="en-US" sz="2800" b="1" dirty="0"/>
              <a:t>0 </a:t>
            </a:r>
          </a:p>
          <a:p>
            <a:pPr algn="ctr"/>
            <a:r>
              <a:rPr lang="en-US" sz="1600" b="1" dirty="0"/>
              <a:t>unbiased</a:t>
            </a:r>
          </a:p>
        </p:txBody>
      </p:sp>
    </p:spTree>
    <p:extLst>
      <p:ext uri="{BB962C8B-B14F-4D97-AF65-F5344CB8AC3E}">
        <p14:creationId xmlns:p14="http://schemas.microsoft.com/office/powerpoint/2010/main" val="13776508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EG = Efficiency Gap</a:t>
            </a:r>
          </a:p>
        </p:txBody>
      </p:sp>
      <p:sp>
        <p:nvSpPr>
          <p:cNvPr id="3" name="Content Placeholder 2"/>
          <p:cNvSpPr>
            <a:spLocks noGrp="1"/>
          </p:cNvSpPr>
          <p:nvPr>
            <p:ph idx="1"/>
          </p:nvPr>
        </p:nvSpPr>
        <p:spPr>
          <a:xfrm>
            <a:off x="732368" y="1600201"/>
            <a:ext cx="7322665" cy="4343400"/>
          </a:xfrm>
        </p:spPr>
        <p:txBody>
          <a:bodyPr/>
          <a:lstStyle/>
          <a:p>
            <a:pPr marL="0" indent="0">
              <a:buNone/>
            </a:pPr>
            <a:r>
              <a:rPr lang="en-US" dirty="0"/>
              <a:t>Number of votes “wasted” </a:t>
            </a:r>
          </a:p>
          <a:p>
            <a:pPr marL="0" indent="0">
              <a:buNone/>
            </a:pPr>
            <a:r>
              <a:rPr lang="en-US" dirty="0"/>
              <a:t>Subtract: Wasted Votes from each party</a:t>
            </a:r>
          </a:p>
          <a:p>
            <a:pPr marL="0" indent="0">
              <a:buNone/>
            </a:pPr>
            <a:r>
              <a:rPr lang="en-US" dirty="0"/>
              <a:t>% = Difference in Wasted Votes / Total Votes</a:t>
            </a:r>
          </a:p>
        </p:txBody>
      </p:sp>
      <p:sp>
        <p:nvSpPr>
          <p:cNvPr id="4" name="Title 1"/>
          <p:cNvSpPr txBox="1">
            <a:spLocks/>
          </p:cNvSpPr>
          <p:nvPr/>
        </p:nvSpPr>
        <p:spPr>
          <a:xfrm>
            <a:off x="2073275" y="4934464"/>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b="1" kern="1200">
                <a:solidFill>
                  <a:schemeClr val="tx1"/>
                </a:solidFill>
                <a:latin typeface="+mj-lt"/>
                <a:ea typeface="+mj-ea"/>
                <a:cs typeface="+mj-cs"/>
              </a:defRPr>
            </a:lvl1pPr>
          </a:lstStyle>
          <a:p>
            <a:endParaRPr lang="en-US" dirty="0"/>
          </a:p>
        </p:txBody>
      </p:sp>
      <p:pic>
        <p:nvPicPr>
          <p:cNvPr id="6" name="Picture 5" descr="Democratic 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77193" y="3485231"/>
            <a:ext cx="4837499" cy="2833762"/>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3664" y="2871179"/>
            <a:ext cx="2695805" cy="3380685"/>
          </a:xfrm>
          <a:prstGeom prst="rect">
            <a:avLst/>
          </a:prstGeom>
          <a:effectLst>
            <a:outerShdw blurRad="63500" sx="102000" sy="102000" algn="ctr" rotWithShape="0">
              <a:prstClr val="black">
                <a:alpha val="40000"/>
              </a:prstClr>
            </a:outerShdw>
          </a:effectLst>
        </p:spPr>
      </p:pic>
      <p:sp>
        <p:nvSpPr>
          <p:cNvPr id="8" name="TextBox 7"/>
          <p:cNvSpPr txBox="1"/>
          <p:nvPr/>
        </p:nvSpPr>
        <p:spPr>
          <a:xfrm>
            <a:off x="5040667" y="5851754"/>
            <a:ext cx="2162053" cy="400110"/>
          </a:xfrm>
          <a:prstGeom prst="rect">
            <a:avLst/>
          </a:prstGeom>
          <a:noFill/>
        </p:spPr>
        <p:txBody>
          <a:bodyPr wrap="square" rtlCol="0">
            <a:spAutoFit/>
          </a:bodyPr>
          <a:lstStyle/>
          <a:p>
            <a:r>
              <a:rPr lang="en-US" sz="2000" b="1" dirty="0"/>
              <a:t>11 votes = WIN</a:t>
            </a:r>
          </a:p>
        </p:txBody>
      </p:sp>
    </p:spTree>
    <p:extLst>
      <p:ext uri="{BB962C8B-B14F-4D97-AF65-F5344CB8AC3E}">
        <p14:creationId xmlns:p14="http://schemas.microsoft.com/office/powerpoint/2010/main" val="32358035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Efficiency Gap in WA</a:t>
            </a:r>
          </a:p>
        </p:txBody>
      </p:sp>
      <p:sp>
        <p:nvSpPr>
          <p:cNvPr id="14" name="Content Placeholder 13">
            <a:extLst>
              <a:ext uri="{FF2B5EF4-FFF2-40B4-BE49-F238E27FC236}">
                <a16:creationId xmlns="" xmlns:a16="http://schemas.microsoft.com/office/drawing/2014/main" id="{3BE74F19-F45A-4ACA-9E52-97DD45A74846}"/>
              </a:ext>
            </a:extLst>
          </p:cNvPr>
          <p:cNvSpPr>
            <a:spLocks noGrp="1"/>
          </p:cNvSpPr>
          <p:nvPr>
            <p:ph idx="1"/>
          </p:nvPr>
        </p:nvSpPr>
        <p:spPr/>
        <p:txBody>
          <a:bodyPr/>
          <a:lstStyle/>
          <a:p>
            <a:pPr marL="0" indent="0">
              <a:buNone/>
            </a:pPr>
            <a:r>
              <a:rPr lang="en-US" dirty="0"/>
              <a:t>Washington State Congressional Districts Efficiency Gap by Decade</a:t>
            </a:r>
          </a:p>
          <a:p>
            <a:pPr marL="0" indent="0">
              <a:buNone/>
            </a:pPr>
            <a:endParaRPr lang="en-US" dirty="0"/>
          </a:p>
        </p:txBody>
      </p:sp>
      <p:grpSp>
        <p:nvGrpSpPr>
          <p:cNvPr id="15" name="Group 14">
            <a:extLst>
              <a:ext uri="{FF2B5EF4-FFF2-40B4-BE49-F238E27FC236}">
                <a16:creationId xmlns="" xmlns:a16="http://schemas.microsoft.com/office/drawing/2014/main" id="{6348D37F-19FE-412C-BA30-5AEB7FD7BD3F}"/>
              </a:ext>
            </a:extLst>
          </p:cNvPr>
          <p:cNvGrpSpPr/>
          <p:nvPr/>
        </p:nvGrpSpPr>
        <p:grpSpPr>
          <a:xfrm>
            <a:off x="2922303" y="2437236"/>
            <a:ext cx="6343163" cy="3888138"/>
            <a:chOff x="2753360" y="2712720"/>
            <a:chExt cx="5635048" cy="3454088"/>
          </a:xfrm>
        </p:grpSpPr>
        <p:pic>
          <p:nvPicPr>
            <p:cNvPr id="5" name="Picture 4"/>
            <p:cNvPicPr>
              <a:picLocks noChangeAspect="1"/>
            </p:cNvPicPr>
            <p:nvPr/>
          </p:nvPicPr>
          <p:blipFill rotWithShape="1">
            <a:blip r:embed="rId3"/>
            <a:srcRect l="1211" t="19568" r="19151" b="1784"/>
            <a:stretch/>
          </p:blipFill>
          <p:spPr>
            <a:xfrm>
              <a:off x="2753360" y="2712720"/>
              <a:ext cx="5635048" cy="3454088"/>
            </a:xfrm>
            <a:prstGeom prst="rect">
              <a:avLst/>
            </a:prstGeom>
            <a:effectLst>
              <a:outerShdw blurRad="63500" sx="102000" sy="102000" algn="ctr" rotWithShape="0">
                <a:prstClr val="black">
                  <a:alpha val="40000"/>
                </a:prstClr>
              </a:outerShdw>
            </a:effectLst>
          </p:spPr>
        </p:pic>
        <p:cxnSp>
          <p:nvCxnSpPr>
            <p:cNvPr id="10" name="Straight Connector 9"/>
            <p:cNvCxnSpPr/>
            <p:nvPr/>
          </p:nvCxnSpPr>
          <p:spPr>
            <a:xfrm flipV="1">
              <a:off x="7409293" y="2818355"/>
              <a:ext cx="8913" cy="3143785"/>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flipV="1">
              <a:off x="3705512" y="2862333"/>
              <a:ext cx="24599" cy="3055828"/>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473449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Efficiency Gap in WA</a:t>
            </a:r>
          </a:p>
        </p:txBody>
      </p:sp>
      <p:sp>
        <p:nvSpPr>
          <p:cNvPr id="17" name="Content Placeholder 16">
            <a:extLst>
              <a:ext uri="{FF2B5EF4-FFF2-40B4-BE49-F238E27FC236}">
                <a16:creationId xmlns="" xmlns:a16="http://schemas.microsoft.com/office/drawing/2014/main" id="{B8B0B983-1815-4D2C-A51E-9C7CA8F946AF}"/>
              </a:ext>
            </a:extLst>
          </p:cNvPr>
          <p:cNvSpPr>
            <a:spLocks noGrp="1"/>
          </p:cNvSpPr>
          <p:nvPr>
            <p:ph idx="1"/>
          </p:nvPr>
        </p:nvSpPr>
        <p:spPr/>
        <p:txBody>
          <a:bodyPr/>
          <a:lstStyle/>
          <a:p>
            <a:pPr marL="0" indent="0">
              <a:buNone/>
            </a:pPr>
            <a:r>
              <a:rPr lang="en-US" dirty="0"/>
              <a:t>Washington State Legislative Districts Efficiency Gap by Decade</a:t>
            </a:r>
          </a:p>
        </p:txBody>
      </p:sp>
      <p:grpSp>
        <p:nvGrpSpPr>
          <p:cNvPr id="18" name="Group 17">
            <a:extLst>
              <a:ext uri="{FF2B5EF4-FFF2-40B4-BE49-F238E27FC236}">
                <a16:creationId xmlns="" xmlns:a16="http://schemas.microsoft.com/office/drawing/2014/main" id="{3CD7B00E-756D-4BD9-9112-611BB8C44D1C}"/>
              </a:ext>
            </a:extLst>
          </p:cNvPr>
          <p:cNvGrpSpPr/>
          <p:nvPr/>
        </p:nvGrpSpPr>
        <p:grpSpPr>
          <a:xfrm>
            <a:off x="1947126" y="2336800"/>
            <a:ext cx="8297749" cy="3278494"/>
            <a:chOff x="2123440" y="2733040"/>
            <a:chExt cx="7294880" cy="2882254"/>
          </a:xfrm>
        </p:grpSpPr>
        <p:pic>
          <p:nvPicPr>
            <p:cNvPr id="11" name="Picture 10">
              <a:extLst>
                <a:ext uri="{FF2B5EF4-FFF2-40B4-BE49-F238E27FC236}">
                  <a16:creationId xmlns="" xmlns:a16="http://schemas.microsoft.com/office/drawing/2014/main" id="{DB29637D-7AE9-401E-87FC-ACD561BBF066}"/>
                </a:ext>
              </a:extLst>
            </p:cNvPr>
            <p:cNvPicPr>
              <a:picLocks noChangeAspect="1"/>
            </p:cNvPicPr>
            <p:nvPr/>
          </p:nvPicPr>
          <p:blipFill rotWithShape="1">
            <a:blip r:embed="rId3"/>
            <a:srcRect l="1677" t="21578" r="1351" b="7721"/>
            <a:stretch/>
          </p:blipFill>
          <p:spPr>
            <a:xfrm>
              <a:off x="2123440" y="2733040"/>
              <a:ext cx="7294880" cy="2882254"/>
            </a:xfrm>
            <a:prstGeom prst="rect">
              <a:avLst/>
            </a:prstGeom>
            <a:effectLst>
              <a:outerShdw blurRad="63500" sx="102000" sy="102000" algn="ctr" rotWithShape="0">
                <a:prstClr val="black">
                  <a:alpha val="40000"/>
                </a:prstClr>
              </a:outerShdw>
            </a:effectLst>
          </p:spPr>
        </p:pic>
        <p:cxnSp>
          <p:nvCxnSpPr>
            <p:cNvPr id="12" name="Straight Connector 11">
              <a:extLst>
                <a:ext uri="{FF2B5EF4-FFF2-40B4-BE49-F238E27FC236}">
                  <a16:creationId xmlns="" xmlns:a16="http://schemas.microsoft.com/office/drawing/2014/main" id="{EFCE2BCB-B51F-4E48-B1C9-EFCFFA710C3D}"/>
                </a:ext>
              </a:extLst>
            </p:cNvPr>
            <p:cNvCxnSpPr/>
            <p:nvPr/>
          </p:nvCxnSpPr>
          <p:spPr>
            <a:xfrm flipH="1" flipV="1">
              <a:off x="9184821" y="2862454"/>
              <a:ext cx="2851" cy="270935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 xmlns:a16="http://schemas.microsoft.com/office/drawing/2014/main" id="{D85FE43D-8DDE-4ED1-9899-15349A4829E9}"/>
                </a:ext>
              </a:extLst>
            </p:cNvPr>
            <p:cNvCxnSpPr/>
            <p:nvPr/>
          </p:nvCxnSpPr>
          <p:spPr>
            <a:xfrm flipV="1">
              <a:off x="3079661" y="2862454"/>
              <a:ext cx="12764" cy="262247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4" name="TextBox 13">
            <a:extLst>
              <a:ext uri="{FF2B5EF4-FFF2-40B4-BE49-F238E27FC236}">
                <a16:creationId xmlns="" xmlns:a16="http://schemas.microsoft.com/office/drawing/2014/main" id="{6DBC0D5E-FC2E-478D-A0DF-E44460CD12E1}"/>
              </a:ext>
            </a:extLst>
          </p:cNvPr>
          <p:cNvSpPr txBox="1"/>
          <p:nvPr/>
        </p:nvSpPr>
        <p:spPr>
          <a:xfrm>
            <a:off x="4374778" y="5806881"/>
            <a:ext cx="1876925" cy="320439"/>
          </a:xfrm>
          <a:prstGeom prst="rect">
            <a:avLst/>
          </a:prstGeom>
          <a:noFill/>
        </p:spPr>
        <p:txBody>
          <a:bodyPr wrap="none" rtlCol="0">
            <a:spAutoFit/>
          </a:bodyPr>
          <a:lstStyle/>
          <a:p>
            <a:r>
              <a:rPr lang="en-US" dirty="0">
                <a:sym typeface="Wingdings"/>
              </a:rPr>
              <a:t></a:t>
            </a:r>
            <a:r>
              <a:rPr lang="en-US" dirty="0"/>
              <a:t>Republican Bias</a:t>
            </a:r>
          </a:p>
        </p:txBody>
      </p:sp>
      <p:sp>
        <p:nvSpPr>
          <p:cNvPr id="15" name="TextBox 14">
            <a:extLst>
              <a:ext uri="{FF2B5EF4-FFF2-40B4-BE49-F238E27FC236}">
                <a16:creationId xmlns="" xmlns:a16="http://schemas.microsoft.com/office/drawing/2014/main" id="{5ACE6703-D935-429A-BC6A-45234E95674A}"/>
              </a:ext>
            </a:extLst>
          </p:cNvPr>
          <p:cNvSpPr txBox="1"/>
          <p:nvPr/>
        </p:nvSpPr>
        <p:spPr>
          <a:xfrm>
            <a:off x="6677169" y="5806881"/>
            <a:ext cx="1985668" cy="320439"/>
          </a:xfrm>
          <a:prstGeom prst="rect">
            <a:avLst/>
          </a:prstGeom>
          <a:noFill/>
        </p:spPr>
        <p:txBody>
          <a:bodyPr wrap="none" rtlCol="0">
            <a:spAutoFit/>
          </a:bodyPr>
          <a:lstStyle/>
          <a:p>
            <a:r>
              <a:rPr lang="en-US" dirty="0"/>
              <a:t>Democratic Bias </a:t>
            </a:r>
            <a:r>
              <a:rPr lang="en-US" dirty="0">
                <a:sym typeface="Wingdings"/>
              </a:rPr>
              <a:t></a:t>
            </a:r>
            <a:endParaRPr lang="en-US" dirty="0"/>
          </a:p>
        </p:txBody>
      </p:sp>
    </p:spTree>
    <p:extLst>
      <p:ext uri="{BB962C8B-B14F-4D97-AF65-F5344CB8AC3E}">
        <p14:creationId xmlns:p14="http://schemas.microsoft.com/office/powerpoint/2010/main" val="31782552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Map Outlier Analysis*</a:t>
            </a:r>
          </a:p>
        </p:txBody>
      </p:sp>
      <p:pic>
        <p:nvPicPr>
          <p:cNvPr id="4" name="Picture 3"/>
          <p:cNvPicPr>
            <a:picLocks noChangeAspect="1"/>
          </p:cNvPicPr>
          <p:nvPr/>
        </p:nvPicPr>
        <p:blipFill>
          <a:blip r:embed="rId3"/>
          <a:stretch>
            <a:fillRect/>
          </a:stretch>
        </p:blipFill>
        <p:spPr>
          <a:xfrm>
            <a:off x="3362960" y="1851947"/>
            <a:ext cx="5069840" cy="4606071"/>
          </a:xfrm>
          <a:prstGeom prst="rect">
            <a:avLst/>
          </a:prstGeom>
          <a:effectLst>
            <a:outerShdw blurRad="63500" sx="102000" sy="102000" algn="ctr" rotWithShape="0">
              <a:prstClr val="black">
                <a:alpha val="40000"/>
              </a:prstClr>
            </a:outerShdw>
          </a:effectLst>
        </p:spPr>
      </p:pic>
      <p:cxnSp>
        <p:nvCxnSpPr>
          <p:cNvPr id="8" name="Straight Arrow Connector 7"/>
          <p:cNvCxnSpPr>
            <a:cxnSpLocks/>
          </p:cNvCxnSpPr>
          <p:nvPr/>
        </p:nvCxnSpPr>
        <p:spPr>
          <a:xfrm flipH="1">
            <a:off x="6846258" y="4265038"/>
            <a:ext cx="2206302" cy="1273637"/>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9" name="TextBox 8"/>
          <p:cNvSpPr txBox="1"/>
          <p:nvPr/>
        </p:nvSpPr>
        <p:spPr>
          <a:xfrm>
            <a:off x="8585200" y="3618707"/>
            <a:ext cx="1493520" cy="646331"/>
          </a:xfrm>
          <a:prstGeom prst="rect">
            <a:avLst/>
          </a:prstGeom>
          <a:noFill/>
        </p:spPr>
        <p:txBody>
          <a:bodyPr wrap="square" rtlCol="0">
            <a:spAutoFit/>
          </a:bodyPr>
          <a:lstStyle/>
          <a:p>
            <a:r>
              <a:rPr lang="en-US" dirty="0"/>
              <a:t>Map passed into law</a:t>
            </a:r>
          </a:p>
        </p:txBody>
      </p:sp>
      <p:sp>
        <p:nvSpPr>
          <p:cNvPr id="3" name="TextBox 2"/>
          <p:cNvSpPr txBox="1"/>
          <p:nvPr/>
        </p:nvSpPr>
        <p:spPr>
          <a:xfrm>
            <a:off x="10363200" y="6366578"/>
            <a:ext cx="1380443" cy="307777"/>
          </a:xfrm>
          <a:prstGeom prst="rect">
            <a:avLst/>
          </a:prstGeom>
          <a:noFill/>
        </p:spPr>
        <p:txBody>
          <a:bodyPr wrap="none" rtlCol="0">
            <a:spAutoFit/>
          </a:bodyPr>
          <a:lstStyle/>
          <a:p>
            <a:r>
              <a:rPr lang="en-US" sz="1400" dirty="0">
                <a:solidFill>
                  <a:schemeClr val="bg1"/>
                </a:solidFill>
              </a:rPr>
              <a:t>* approximation</a:t>
            </a:r>
          </a:p>
        </p:txBody>
      </p:sp>
    </p:spTree>
    <p:extLst>
      <p:ext uri="{BB962C8B-B14F-4D97-AF65-F5344CB8AC3E}">
        <p14:creationId xmlns:p14="http://schemas.microsoft.com/office/powerpoint/2010/main" val="19345935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 xmlns:a16="http://schemas.microsoft.com/office/drawing/2014/main" id="{9B84390D-5CD5-4B47-BFEB-E438A11F7196}"/>
              </a:ext>
            </a:extLst>
          </p:cNvPr>
          <p:cNvSpPr/>
          <p:nvPr/>
        </p:nvSpPr>
        <p:spPr>
          <a:xfrm>
            <a:off x="0" y="1600201"/>
            <a:ext cx="12192000" cy="3985952"/>
          </a:xfrm>
          <a:prstGeom prst="rect">
            <a:avLst/>
          </a:prstGeom>
          <a:solidFill>
            <a:schemeClr val="accent2">
              <a:lumMod val="75000"/>
            </a:schemeClr>
          </a:solidFill>
          <a:ln>
            <a:noFill/>
          </a:ln>
        </p:spPr>
        <p:txBody>
          <a:bodyPr rot="0" vert="horz" wrap="square" lIns="91440" tIns="45720" rIns="91440" bIns="45720" anchor="t" anchorCtr="0" upright="1">
            <a:noAutofit/>
          </a:bodyPr>
          <a:lstStyle/>
          <a:p>
            <a:endParaRPr lang="en-US" dirty="0">
              <a:solidFill>
                <a:schemeClr val="tx1"/>
              </a:solidFill>
            </a:endParaRPr>
          </a:p>
        </p:txBody>
      </p:sp>
      <p:sp>
        <p:nvSpPr>
          <p:cNvPr id="2" name="Title 1"/>
          <p:cNvSpPr>
            <a:spLocks noGrp="1"/>
          </p:cNvSpPr>
          <p:nvPr>
            <p:ph type="title"/>
          </p:nvPr>
        </p:nvSpPr>
        <p:spPr/>
        <p:txBody>
          <a:bodyPr/>
          <a:lstStyle/>
          <a:p>
            <a:pPr algn="ctr"/>
            <a:r>
              <a:rPr lang="en-US" dirty="0"/>
              <a:t>Discussion</a:t>
            </a:r>
          </a:p>
        </p:txBody>
      </p:sp>
      <p:sp>
        <p:nvSpPr>
          <p:cNvPr id="3" name="Content Placeholder 2"/>
          <p:cNvSpPr>
            <a:spLocks noGrp="1"/>
          </p:cNvSpPr>
          <p:nvPr>
            <p:ph idx="1"/>
          </p:nvPr>
        </p:nvSpPr>
        <p:spPr>
          <a:xfrm>
            <a:off x="2275949" y="1736534"/>
            <a:ext cx="7636933" cy="873579"/>
          </a:xfrm>
        </p:spPr>
        <p:txBody>
          <a:bodyPr>
            <a:normAutofit/>
          </a:bodyPr>
          <a:lstStyle/>
          <a:p>
            <a:pPr marL="0" indent="0" algn="ctr">
              <a:lnSpc>
                <a:spcPct val="130000"/>
              </a:lnSpc>
              <a:spcBef>
                <a:spcPts val="2600"/>
              </a:spcBef>
              <a:spcAft>
                <a:spcPts val="3000"/>
              </a:spcAft>
              <a:buNone/>
            </a:pPr>
            <a:r>
              <a:rPr lang="en-US" sz="3600" dirty="0">
                <a:solidFill>
                  <a:schemeClr val="bg1"/>
                </a:solidFill>
              </a:rPr>
              <a:t>Partisan Gerrymandering is</a:t>
            </a:r>
            <a:r>
              <a:rPr lang="is-IS" sz="3600" dirty="0">
                <a:solidFill>
                  <a:schemeClr val="bg1"/>
                </a:solidFill>
              </a:rPr>
              <a:t>…</a:t>
            </a:r>
            <a:endParaRPr lang="en-US" sz="3600" dirty="0">
              <a:solidFill>
                <a:schemeClr val="bg1"/>
              </a:solidFill>
            </a:endParaRPr>
          </a:p>
        </p:txBody>
      </p:sp>
      <p:sp>
        <p:nvSpPr>
          <p:cNvPr id="6" name="Rectangle 5"/>
          <p:cNvSpPr/>
          <p:nvPr/>
        </p:nvSpPr>
        <p:spPr>
          <a:xfrm>
            <a:off x="2073278" y="3657603"/>
            <a:ext cx="8137525" cy="13188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7" name="TextBox 6"/>
          <p:cNvSpPr txBox="1"/>
          <p:nvPr/>
        </p:nvSpPr>
        <p:spPr>
          <a:xfrm>
            <a:off x="1638301" y="4325816"/>
            <a:ext cx="3226777" cy="923330"/>
          </a:xfrm>
          <a:prstGeom prst="rect">
            <a:avLst/>
          </a:prstGeom>
          <a:noFill/>
          <a:ln>
            <a:noFill/>
          </a:ln>
        </p:spPr>
        <p:txBody>
          <a:bodyPr wrap="square" rtlCol="0">
            <a:spAutoFit/>
          </a:bodyPr>
          <a:lstStyle/>
          <a:p>
            <a:pPr algn="ctr"/>
            <a:r>
              <a:rPr lang="en-US" b="1" dirty="0">
                <a:solidFill>
                  <a:schemeClr val="bg1"/>
                </a:solidFill>
              </a:rPr>
              <a:t>“Clearly Unconstitutional” </a:t>
            </a:r>
          </a:p>
          <a:p>
            <a:pPr algn="ctr"/>
            <a:r>
              <a:rPr lang="en-US" dirty="0">
                <a:solidFill>
                  <a:schemeClr val="bg1"/>
                </a:solidFill>
              </a:rPr>
              <a:t>Use measures to show how much is too much.</a:t>
            </a:r>
          </a:p>
        </p:txBody>
      </p:sp>
      <p:sp>
        <p:nvSpPr>
          <p:cNvPr id="8" name="TextBox 7"/>
          <p:cNvSpPr txBox="1"/>
          <p:nvPr/>
        </p:nvSpPr>
        <p:spPr>
          <a:xfrm>
            <a:off x="7157951" y="4329353"/>
            <a:ext cx="3422129" cy="923330"/>
          </a:xfrm>
          <a:prstGeom prst="rect">
            <a:avLst/>
          </a:prstGeom>
          <a:noFill/>
          <a:ln>
            <a:noFill/>
          </a:ln>
        </p:spPr>
        <p:txBody>
          <a:bodyPr wrap="square" rtlCol="0">
            <a:spAutoFit/>
          </a:bodyPr>
          <a:lstStyle/>
          <a:p>
            <a:pPr algn="ctr"/>
            <a:r>
              <a:rPr lang="en-US" b="1" dirty="0">
                <a:solidFill>
                  <a:schemeClr val="bg1"/>
                </a:solidFill>
              </a:rPr>
              <a:t>“Political Thicket”</a:t>
            </a:r>
          </a:p>
          <a:p>
            <a:pPr algn="ctr"/>
            <a:r>
              <a:rPr lang="en-US" dirty="0">
                <a:solidFill>
                  <a:schemeClr val="bg1"/>
                </a:solidFill>
              </a:rPr>
              <a:t>A result of politics. The courts should not weigh in</a:t>
            </a:r>
          </a:p>
        </p:txBody>
      </p:sp>
      <p:sp>
        <p:nvSpPr>
          <p:cNvPr id="9" name="Rectangle 8"/>
          <p:cNvSpPr/>
          <p:nvPr/>
        </p:nvSpPr>
        <p:spPr>
          <a:xfrm>
            <a:off x="2339982" y="3427876"/>
            <a:ext cx="45719" cy="59133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821977" y="3427876"/>
            <a:ext cx="45719" cy="59133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8271511" y="3354847"/>
            <a:ext cx="45719" cy="59133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832983" y="3439086"/>
            <a:ext cx="45719" cy="59133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9855440" y="3427879"/>
            <a:ext cx="45719" cy="59133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159150" y="2893075"/>
            <a:ext cx="445956" cy="584775"/>
          </a:xfrm>
          <a:prstGeom prst="rect">
            <a:avLst/>
          </a:prstGeom>
          <a:noFill/>
        </p:spPr>
        <p:txBody>
          <a:bodyPr wrap="none" rtlCol="0">
            <a:spAutoFit/>
          </a:bodyPr>
          <a:lstStyle/>
          <a:p>
            <a:r>
              <a:rPr lang="en-US" sz="3200" b="1">
                <a:solidFill>
                  <a:schemeClr val="bg1"/>
                </a:solidFill>
              </a:rPr>
              <a:t>5</a:t>
            </a:r>
          </a:p>
        </p:txBody>
      </p:sp>
      <p:sp>
        <p:nvSpPr>
          <p:cNvPr id="16" name="TextBox 15"/>
          <p:cNvSpPr txBox="1"/>
          <p:nvPr/>
        </p:nvSpPr>
        <p:spPr>
          <a:xfrm>
            <a:off x="3631824" y="2886961"/>
            <a:ext cx="445956" cy="584775"/>
          </a:xfrm>
          <a:prstGeom prst="rect">
            <a:avLst/>
          </a:prstGeom>
          <a:noFill/>
        </p:spPr>
        <p:txBody>
          <a:bodyPr wrap="none" rtlCol="0">
            <a:spAutoFit/>
          </a:bodyPr>
          <a:lstStyle/>
          <a:p>
            <a:r>
              <a:rPr lang="en-US" sz="3200" b="1">
                <a:solidFill>
                  <a:schemeClr val="bg1"/>
                </a:solidFill>
              </a:rPr>
              <a:t>4</a:t>
            </a:r>
          </a:p>
        </p:txBody>
      </p:sp>
      <p:sp>
        <p:nvSpPr>
          <p:cNvPr id="17" name="TextBox 16"/>
          <p:cNvSpPr txBox="1"/>
          <p:nvPr/>
        </p:nvSpPr>
        <p:spPr>
          <a:xfrm>
            <a:off x="5159030" y="2896401"/>
            <a:ext cx="445956" cy="584775"/>
          </a:xfrm>
          <a:prstGeom prst="rect">
            <a:avLst/>
          </a:prstGeom>
          <a:noFill/>
        </p:spPr>
        <p:txBody>
          <a:bodyPr wrap="none" rtlCol="0">
            <a:spAutoFit/>
          </a:bodyPr>
          <a:lstStyle/>
          <a:p>
            <a:r>
              <a:rPr lang="en-US" sz="3200" b="1" dirty="0">
                <a:solidFill>
                  <a:schemeClr val="bg1"/>
                </a:solidFill>
              </a:rPr>
              <a:t>3</a:t>
            </a:r>
          </a:p>
        </p:txBody>
      </p:sp>
      <p:sp>
        <p:nvSpPr>
          <p:cNvPr id="18" name="TextBox 17"/>
          <p:cNvSpPr txBox="1"/>
          <p:nvPr/>
        </p:nvSpPr>
        <p:spPr>
          <a:xfrm>
            <a:off x="8094249" y="2867950"/>
            <a:ext cx="445956" cy="584775"/>
          </a:xfrm>
          <a:prstGeom prst="rect">
            <a:avLst/>
          </a:prstGeom>
          <a:noFill/>
        </p:spPr>
        <p:txBody>
          <a:bodyPr wrap="none" rtlCol="0">
            <a:spAutoFit/>
          </a:bodyPr>
          <a:lstStyle/>
          <a:p>
            <a:r>
              <a:rPr lang="en-US" sz="3200" b="1">
                <a:solidFill>
                  <a:schemeClr val="bg1"/>
                </a:solidFill>
              </a:rPr>
              <a:t>1</a:t>
            </a:r>
          </a:p>
        </p:txBody>
      </p:sp>
      <p:sp>
        <p:nvSpPr>
          <p:cNvPr id="19" name="TextBox 18"/>
          <p:cNvSpPr txBox="1"/>
          <p:nvPr/>
        </p:nvSpPr>
        <p:spPr>
          <a:xfrm>
            <a:off x="9667627" y="2878984"/>
            <a:ext cx="445956" cy="584775"/>
          </a:xfrm>
          <a:prstGeom prst="rect">
            <a:avLst/>
          </a:prstGeom>
          <a:noFill/>
        </p:spPr>
        <p:txBody>
          <a:bodyPr wrap="none" rtlCol="0">
            <a:spAutoFit/>
          </a:bodyPr>
          <a:lstStyle/>
          <a:p>
            <a:r>
              <a:rPr lang="en-US" sz="3200" b="1" dirty="0">
                <a:solidFill>
                  <a:schemeClr val="bg1"/>
                </a:solidFill>
              </a:rPr>
              <a:t>0</a:t>
            </a:r>
          </a:p>
        </p:txBody>
      </p:sp>
      <p:sp>
        <p:nvSpPr>
          <p:cNvPr id="20" name="Rectangle 19"/>
          <p:cNvSpPr/>
          <p:nvPr/>
        </p:nvSpPr>
        <p:spPr>
          <a:xfrm>
            <a:off x="5345582" y="3439086"/>
            <a:ext cx="45719" cy="59133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6632861" y="2881665"/>
            <a:ext cx="445956" cy="584775"/>
          </a:xfrm>
          <a:prstGeom prst="rect">
            <a:avLst/>
          </a:prstGeom>
          <a:noFill/>
        </p:spPr>
        <p:txBody>
          <a:bodyPr wrap="none" rtlCol="0">
            <a:spAutoFit/>
          </a:bodyPr>
          <a:lstStyle/>
          <a:p>
            <a:r>
              <a:rPr lang="en-US" sz="3200" b="1" dirty="0">
                <a:solidFill>
                  <a:schemeClr val="bg1"/>
                </a:solidFill>
              </a:rPr>
              <a:t>2</a:t>
            </a:r>
          </a:p>
        </p:txBody>
      </p:sp>
    </p:spTree>
    <p:extLst>
      <p:ext uri="{BB962C8B-B14F-4D97-AF65-F5344CB8AC3E}">
        <p14:creationId xmlns:p14="http://schemas.microsoft.com/office/powerpoint/2010/main" val="15936588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368" y="1145209"/>
            <a:ext cx="10926232" cy="1297619"/>
          </a:xfrm>
        </p:spPr>
        <p:txBody>
          <a:bodyPr/>
          <a:lstStyle/>
          <a:p>
            <a:r>
              <a:rPr lang="en-US" dirty="0"/>
              <a:t>Gill v </a:t>
            </a:r>
            <a:r>
              <a:rPr lang="en-US" dirty="0" err="1" smtClean="0"/>
              <a:t>Whitford</a:t>
            </a:r>
            <a:r>
              <a:rPr lang="en-US" dirty="0" smtClean="0"/>
              <a:t/>
            </a:r>
            <a:br>
              <a:rPr lang="en-US" dirty="0" smtClean="0"/>
            </a:br>
            <a:r>
              <a:rPr lang="en-US" dirty="0" smtClean="0"/>
              <a:t>(Wisconsin)</a:t>
            </a:r>
            <a:endParaRPr lang="en-US" dirty="0"/>
          </a:p>
        </p:txBody>
      </p:sp>
      <p:sp>
        <p:nvSpPr>
          <p:cNvPr id="9" name="Rectangle 8">
            <a:extLst>
              <a:ext uri="{FF2B5EF4-FFF2-40B4-BE49-F238E27FC236}">
                <a16:creationId xmlns="" xmlns:a16="http://schemas.microsoft.com/office/drawing/2014/main" id="{E8646590-6E0C-4092-B92A-0F9FF396C61A}"/>
              </a:ext>
            </a:extLst>
          </p:cNvPr>
          <p:cNvSpPr/>
          <p:nvPr/>
        </p:nvSpPr>
        <p:spPr>
          <a:xfrm>
            <a:off x="0" y="2996048"/>
            <a:ext cx="12192000" cy="2535836"/>
          </a:xfrm>
          <a:prstGeom prst="rect">
            <a:avLst/>
          </a:prstGeom>
          <a:solidFill>
            <a:schemeClr val="accent2">
              <a:lumMod val="75000"/>
            </a:schemeClr>
          </a:solidFill>
          <a:ln>
            <a:noFill/>
          </a:ln>
        </p:spPr>
        <p:txBody>
          <a:bodyPr rot="0" vert="horz" wrap="square" lIns="91440" tIns="45720" rIns="91440" bIns="45720" anchor="t" anchorCtr="0" upright="1">
            <a:noAutofit/>
          </a:bodyPr>
          <a:lstStyle/>
          <a:p>
            <a:endParaRPr lang="en-US" dirty="0">
              <a:solidFill>
                <a:schemeClr val="tx1"/>
              </a:solidFill>
            </a:endParaRPr>
          </a:p>
        </p:txBody>
      </p:sp>
      <p:sp>
        <p:nvSpPr>
          <p:cNvPr id="10" name="TextBox 9">
            <a:extLst>
              <a:ext uri="{FF2B5EF4-FFF2-40B4-BE49-F238E27FC236}">
                <a16:creationId xmlns="" xmlns:a16="http://schemas.microsoft.com/office/drawing/2014/main" id="{2577EC30-C191-4EE4-9D65-9C93E8B57A31}"/>
              </a:ext>
            </a:extLst>
          </p:cNvPr>
          <p:cNvSpPr txBox="1"/>
          <p:nvPr/>
        </p:nvSpPr>
        <p:spPr>
          <a:xfrm>
            <a:off x="732368" y="3328984"/>
            <a:ext cx="5356146" cy="1569660"/>
          </a:xfrm>
          <a:prstGeom prst="rect">
            <a:avLst/>
          </a:prstGeom>
          <a:noFill/>
          <a:ln>
            <a:noFill/>
          </a:ln>
        </p:spPr>
        <p:txBody>
          <a:bodyPr wrap="none" rtlCol="0">
            <a:spAutoFit/>
          </a:bodyPr>
          <a:lstStyle/>
          <a:p>
            <a:r>
              <a:rPr lang="en-US" sz="3200" dirty="0" smtClean="0">
                <a:solidFill>
                  <a:schemeClr val="bg1"/>
                </a:solidFill>
              </a:rPr>
              <a:t>2018, June</a:t>
            </a:r>
          </a:p>
          <a:p>
            <a:r>
              <a:rPr lang="en-US" sz="3200" dirty="0" smtClean="0">
                <a:solidFill>
                  <a:schemeClr val="bg1"/>
                </a:solidFill>
              </a:rPr>
              <a:t>9-0 decision </a:t>
            </a:r>
          </a:p>
          <a:p>
            <a:r>
              <a:rPr lang="en-US" sz="3200" dirty="0" smtClean="0">
                <a:solidFill>
                  <a:schemeClr val="bg1"/>
                </a:solidFill>
              </a:rPr>
              <a:t>No standing for Democrats</a:t>
            </a:r>
            <a:endParaRPr lang="en-US" sz="3200" dirty="0">
              <a:solidFill>
                <a:schemeClr val="bg1"/>
              </a:solidFill>
            </a:endParaRPr>
          </a:p>
        </p:txBody>
      </p:sp>
      <p:pic>
        <p:nvPicPr>
          <p:cNvPr id="8"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3297" y="1401544"/>
            <a:ext cx="4319587" cy="4540686"/>
          </a:xfrm>
          <a:prstGeom prst="rect">
            <a:avLst/>
          </a:prstGeom>
          <a:ln w="38100">
            <a:solidFill>
              <a:schemeClr val="tx1"/>
            </a:solidFill>
          </a:ln>
        </p:spPr>
      </p:pic>
    </p:spTree>
    <p:extLst>
      <p:ext uri="{BB962C8B-B14F-4D97-AF65-F5344CB8AC3E}">
        <p14:creationId xmlns:p14="http://schemas.microsoft.com/office/powerpoint/2010/main" val="13790044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483" y="821197"/>
            <a:ext cx="10723035" cy="1297619"/>
          </a:xfrm>
        </p:spPr>
        <p:txBody>
          <a:bodyPr/>
          <a:lstStyle/>
          <a:p>
            <a:pPr algn="ctr"/>
            <a:r>
              <a:rPr lang="en-US" dirty="0"/>
              <a:t>U. S. Census Bureau</a:t>
            </a:r>
            <a:br>
              <a:rPr lang="en-US" dirty="0"/>
            </a:br>
            <a:r>
              <a:rPr lang="en-US" dirty="0"/>
              <a:t>Total Resident Population</a:t>
            </a:r>
          </a:p>
        </p:txBody>
      </p:sp>
      <p:sp>
        <p:nvSpPr>
          <p:cNvPr id="6" name="Rectangle 5">
            <a:extLst>
              <a:ext uri="{FF2B5EF4-FFF2-40B4-BE49-F238E27FC236}">
                <a16:creationId xmlns="" xmlns:a16="http://schemas.microsoft.com/office/drawing/2014/main" id="{3FB9EA04-1766-4337-A2B8-6339B74648B0}"/>
              </a:ext>
            </a:extLst>
          </p:cNvPr>
          <p:cNvSpPr/>
          <p:nvPr/>
        </p:nvSpPr>
        <p:spPr>
          <a:xfrm>
            <a:off x="0" y="2388358"/>
            <a:ext cx="12192000" cy="2378122"/>
          </a:xfrm>
          <a:prstGeom prst="rect">
            <a:avLst/>
          </a:prstGeom>
          <a:solidFill>
            <a:srgbClr val="00549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solidFill>
                <a:schemeClr val="tx1"/>
              </a:solidFill>
            </a:endParaRPr>
          </a:p>
        </p:txBody>
      </p:sp>
      <p:sp>
        <p:nvSpPr>
          <p:cNvPr id="7" name="Content Placeholder 2">
            <a:extLst>
              <a:ext uri="{FF2B5EF4-FFF2-40B4-BE49-F238E27FC236}">
                <a16:creationId xmlns="" xmlns:a16="http://schemas.microsoft.com/office/drawing/2014/main" id="{76504214-19D6-4DE9-A8AE-D7836DB61F40}"/>
              </a:ext>
            </a:extLst>
          </p:cNvPr>
          <p:cNvSpPr txBox="1">
            <a:spLocks/>
          </p:cNvSpPr>
          <p:nvPr/>
        </p:nvSpPr>
        <p:spPr>
          <a:xfrm>
            <a:off x="1009904" y="2705668"/>
            <a:ext cx="10172193" cy="1924336"/>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Tx/>
              <a:buSzPct val="110000"/>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ClrTx/>
              <a:buSzPct val="110000"/>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ClrTx/>
              <a:buSzPct val="110000"/>
              <a:buFont typeface="Wingdings 2" pitchFamily="18" charset="2"/>
              <a:buChar char=""/>
              <a:defRPr sz="1800" kern="1200">
                <a:solidFill>
                  <a:schemeClr val="tx1"/>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None/>
            </a:pPr>
            <a:r>
              <a:rPr lang="en-US" sz="4800" dirty="0">
                <a:solidFill>
                  <a:schemeClr val="bg1"/>
                </a:solidFill>
              </a:rPr>
              <a:t>“where you live and sleep </a:t>
            </a:r>
            <a:br>
              <a:rPr lang="en-US" sz="4800" dirty="0">
                <a:solidFill>
                  <a:schemeClr val="bg1"/>
                </a:solidFill>
              </a:rPr>
            </a:br>
            <a:r>
              <a:rPr lang="en-US" sz="4800" dirty="0">
                <a:solidFill>
                  <a:schemeClr val="bg1"/>
                </a:solidFill>
              </a:rPr>
              <a:t>most of the time”</a:t>
            </a:r>
          </a:p>
        </p:txBody>
      </p:sp>
    </p:spTree>
    <p:extLst>
      <p:ext uri="{BB962C8B-B14F-4D97-AF65-F5344CB8AC3E}">
        <p14:creationId xmlns:p14="http://schemas.microsoft.com/office/powerpoint/2010/main" val="21467300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AF9FDE97-9879-4518-935F-7BDBCAC24887}"/>
              </a:ext>
            </a:extLst>
          </p:cNvPr>
          <p:cNvSpPr/>
          <p:nvPr/>
        </p:nvSpPr>
        <p:spPr>
          <a:xfrm>
            <a:off x="0" y="2806455"/>
            <a:ext cx="12192000" cy="2207668"/>
          </a:xfrm>
          <a:prstGeom prst="rect">
            <a:avLst/>
          </a:prstGeom>
          <a:solidFill>
            <a:schemeClr val="accent2">
              <a:lumMod val="75000"/>
            </a:schemeClr>
          </a:solidFill>
          <a:ln>
            <a:noFill/>
          </a:ln>
        </p:spPr>
        <p:txBody>
          <a:bodyPr rot="0" vert="horz" wrap="square" lIns="91440" tIns="45720" rIns="91440" bIns="45720" anchor="t" anchorCtr="0" upright="1">
            <a:noAutofit/>
          </a:bodyPr>
          <a:lstStyle/>
          <a:p>
            <a:endParaRPr lang="en-US" dirty="0">
              <a:solidFill>
                <a:schemeClr val="tx1"/>
              </a:solidFill>
            </a:endParaRPr>
          </a:p>
        </p:txBody>
      </p:sp>
      <p:sp>
        <p:nvSpPr>
          <p:cNvPr id="17" name="TextBox 16">
            <a:extLst>
              <a:ext uri="{FF2B5EF4-FFF2-40B4-BE49-F238E27FC236}">
                <a16:creationId xmlns="" xmlns:a16="http://schemas.microsoft.com/office/drawing/2014/main" id="{AFD56F44-8ED9-476F-A9D9-F89501D605AC}"/>
              </a:ext>
            </a:extLst>
          </p:cNvPr>
          <p:cNvSpPr txBox="1"/>
          <p:nvPr/>
        </p:nvSpPr>
        <p:spPr>
          <a:xfrm>
            <a:off x="732368" y="3039731"/>
            <a:ext cx="4658851" cy="1569660"/>
          </a:xfrm>
          <a:prstGeom prst="rect">
            <a:avLst/>
          </a:prstGeom>
          <a:noFill/>
          <a:ln>
            <a:noFill/>
          </a:ln>
        </p:spPr>
        <p:txBody>
          <a:bodyPr wrap="square" rtlCol="0">
            <a:spAutoFit/>
          </a:bodyPr>
          <a:lstStyle/>
          <a:p>
            <a:r>
              <a:rPr lang="en-US" sz="3200" dirty="0">
                <a:solidFill>
                  <a:schemeClr val="bg1"/>
                </a:solidFill>
              </a:rPr>
              <a:t>U.S. Supreme </a:t>
            </a:r>
            <a:r>
              <a:rPr lang="en-US" sz="3200" dirty="0" smtClean="0">
                <a:solidFill>
                  <a:schemeClr val="bg1"/>
                </a:solidFill>
              </a:rPr>
              <a:t>Court </a:t>
            </a:r>
          </a:p>
          <a:p>
            <a:r>
              <a:rPr lang="en-US" sz="3200" dirty="0" err="1" smtClean="0">
                <a:solidFill>
                  <a:schemeClr val="bg1"/>
                </a:solidFill>
              </a:rPr>
              <a:t>Benisek</a:t>
            </a:r>
            <a:r>
              <a:rPr lang="en-US" sz="3200" dirty="0" smtClean="0">
                <a:solidFill>
                  <a:schemeClr val="bg1"/>
                </a:solidFill>
              </a:rPr>
              <a:t> </a:t>
            </a:r>
            <a:r>
              <a:rPr lang="en-US" sz="3200" dirty="0">
                <a:solidFill>
                  <a:schemeClr val="bg1"/>
                </a:solidFill>
              </a:rPr>
              <a:t>v </a:t>
            </a:r>
            <a:r>
              <a:rPr lang="en-US" sz="3200" dirty="0" err="1">
                <a:solidFill>
                  <a:schemeClr val="bg1"/>
                </a:solidFill>
              </a:rPr>
              <a:t>Lamone</a:t>
            </a:r>
            <a:endParaRPr lang="en-US" sz="3200" b="1" dirty="0">
              <a:solidFill>
                <a:schemeClr val="bg1"/>
              </a:solidFill>
            </a:endParaRPr>
          </a:p>
          <a:p>
            <a:r>
              <a:rPr lang="en-US" sz="3200" dirty="0" smtClean="0">
                <a:solidFill>
                  <a:schemeClr val="bg1"/>
                </a:solidFill>
              </a:rPr>
              <a:t>Delegation = </a:t>
            </a:r>
            <a:r>
              <a:rPr lang="en-US" sz="3200" dirty="0">
                <a:solidFill>
                  <a:schemeClr val="bg1"/>
                </a:solidFill>
              </a:rPr>
              <a:t>7D:1R</a:t>
            </a:r>
          </a:p>
        </p:txBody>
      </p:sp>
      <p:pic>
        <p:nvPicPr>
          <p:cNvPr id="11" name="Content Placeholder 7">
            <a:extLst>
              <a:ext uri="{FF2B5EF4-FFF2-40B4-BE49-F238E27FC236}">
                <a16:creationId xmlns="" xmlns:a16="http://schemas.microsoft.com/office/drawing/2014/main" id="{579E0ACF-38A5-4D75-9285-5DA57A004412}"/>
              </a:ext>
            </a:extLst>
          </p:cNvPr>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6743137" y="728663"/>
            <a:ext cx="9982318" cy="4793593"/>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a:xfrm>
            <a:off x="732368" y="302582"/>
            <a:ext cx="7324237" cy="1297619"/>
          </a:xfrm>
        </p:spPr>
        <p:txBody>
          <a:bodyPr/>
          <a:lstStyle/>
          <a:p>
            <a:r>
              <a:rPr lang="en-US" dirty="0"/>
              <a:t>Maryland 6th Congressional</a:t>
            </a:r>
          </a:p>
        </p:txBody>
      </p:sp>
    </p:spTree>
    <p:extLst>
      <p:ext uri="{BB962C8B-B14F-4D97-AF65-F5344CB8AC3E}">
        <p14:creationId xmlns:p14="http://schemas.microsoft.com/office/powerpoint/2010/main" val="18345108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 Lopsided Election Results</a:t>
            </a:r>
            <a:br>
              <a:rPr lang="en-US" dirty="0"/>
            </a:br>
            <a:endParaRPr lang="en-US" dirty="0"/>
          </a:p>
        </p:txBody>
      </p:sp>
      <p:pic>
        <p:nvPicPr>
          <p:cNvPr id="1026" name="Picture 2" descr="https://whowhatwhy.org/wp-content/uploads/2019/04/NC_Map_1088x725-1024x682.jpg">
            <a:extLst>
              <a:ext uri="{FF2B5EF4-FFF2-40B4-BE49-F238E27FC236}">
                <a16:creationId xmlns="" xmlns:a16="http://schemas.microsoft.com/office/drawing/2014/main" id="{59795DA6-F285-494B-943C-AD6062288A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269"/>
          <a:stretch/>
        </p:blipFill>
        <p:spPr bwMode="auto">
          <a:xfrm>
            <a:off x="969818" y="1296560"/>
            <a:ext cx="9753600" cy="4724657"/>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F3961F0A-37BF-41DA-985C-F186C83F9836}"/>
              </a:ext>
            </a:extLst>
          </p:cNvPr>
          <p:cNvSpPr txBox="1"/>
          <p:nvPr/>
        </p:nvSpPr>
        <p:spPr>
          <a:xfrm>
            <a:off x="969818" y="6278419"/>
            <a:ext cx="5099409" cy="276999"/>
          </a:xfrm>
          <a:prstGeom prst="rect">
            <a:avLst/>
          </a:prstGeom>
          <a:noFill/>
        </p:spPr>
        <p:txBody>
          <a:bodyPr wrap="none" rtlCol="0">
            <a:spAutoFit/>
          </a:bodyPr>
          <a:lstStyle/>
          <a:p>
            <a:r>
              <a:rPr lang="en-US" sz="1200" dirty="0">
                <a:solidFill>
                  <a:schemeClr val="bg1"/>
                </a:solidFill>
              </a:rPr>
              <a:t>Photo credit: Adapted from whowhatwhy.org from North Carolina / </a:t>
            </a:r>
            <a:r>
              <a:rPr lang="en-US" sz="1200" dirty="0" err="1">
                <a:solidFill>
                  <a:schemeClr val="bg1"/>
                </a:solidFill>
              </a:rPr>
              <a:t>WikiMedia</a:t>
            </a:r>
            <a:endParaRPr lang="en-US" sz="1200" dirty="0">
              <a:solidFill>
                <a:schemeClr val="bg1"/>
              </a:solidFill>
            </a:endParaRPr>
          </a:p>
        </p:txBody>
      </p:sp>
    </p:spTree>
    <p:extLst>
      <p:ext uri="{BB962C8B-B14F-4D97-AF65-F5344CB8AC3E}">
        <p14:creationId xmlns:p14="http://schemas.microsoft.com/office/powerpoint/2010/main" val="3748556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368" y="1145209"/>
            <a:ext cx="10926232" cy="1297619"/>
          </a:xfrm>
        </p:spPr>
        <p:txBody>
          <a:bodyPr/>
          <a:lstStyle/>
          <a:p>
            <a:r>
              <a:rPr lang="en-US" dirty="0" smtClean="0"/>
              <a:t>No Federal Court </a:t>
            </a:r>
            <a:br>
              <a:rPr lang="en-US" dirty="0" smtClean="0"/>
            </a:br>
            <a:r>
              <a:rPr lang="en-US" dirty="0" smtClean="0"/>
              <a:t>Remedy</a:t>
            </a:r>
            <a:endParaRPr lang="en-US" dirty="0"/>
          </a:p>
        </p:txBody>
      </p:sp>
      <p:sp>
        <p:nvSpPr>
          <p:cNvPr id="9" name="Rectangle 8">
            <a:extLst>
              <a:ext uri="{FF2B5EF4-FFF2-40B4-BE49-F238E27FC236}">
                <a16:creationId xmlns="" xmlns:a16="http://schemas.microsoft.com/office/drawing/2014/main" id="{E8646590-6E0C-4092-B92A-0F9FF396C61A}"/>
              </a:ext>
            </a:extLst>
          </p:cNvPr>
          <p:cNvSpPr/>
          <p:nvPr/>
        </p:nvSpPr>
        <p:spPr>
          <a:xfrm>
            <a:off x="0" y="2792957"/>
            <a:ext cx="12192000" cy="2535836"/>
          </a:xfrm>
          <a:prstGeom prst="rect">
            <a:avLst/>
          </a:prstGeom>
          <a:solidFill>
            <a:schemeClr val="accent2">
              <a:lumMod val="75000"/>
            </a:schemeClr>
          </a:solidFill>
          <a:ln>
            <a:noFill/>
          </a:ln>
        </p:spPr>
        <p:txBody>
          <a:bodyPr rot="0" vert="horz" wrap="square" lIns="91440" tIns="45720" rIns="91440" bIns="45720" anchor="t" anchorCtr="0" upright="1">
            <a:noAutofit/>
          </a:bodyPr>
          <a:lstStyle/>
          <a:p>
            <a:endParaRPr lang="en-US" dirty="0">
              <a:solidFill>
                <a:schemeClr val="tx1"/>
              </a:solidFill>
            </a:endParaRPr>
          </a:p>
        </p:txBody>
      </p:sp>
      <p:sp>
        <p:nvSpPr>
          <p:cNvPr id="10" name="TextBox 9">
            <a:extLst>
              <a:ext uri="{FF2B5EF4-FFF2-40B4-BE49-F238E27FC236}">
                <a16:creationId xmlns="" xmlns:a16="http://schemas.microsoft.com/office/drawing/2014/main" id="{2577EC30-C191-4EE4-9D65-9C93E8B57A31}"/>
              </a:ext>
            </a:extLst>
          </p:cNvPr>
          <p:cNvSpPr txBox="1"/>
          <p:nvPr/>
        </p:nvSpPr>
        <p:spPr>
          <a:xfrm>
            <a:off x="732368" y="3029823"/>
            <a:ext cx="5921814" cy="2062103"/>
          </a:xfrm>
          <a:prstGeom prst="rect">
            <a:avLst/>
          </a:prstGeom>
          <a:noFill/>
          <a:ln>
            <a:noFill/>
          </a:ln>
        </p:spPr>
        <p:txBody>
          <a:bodyPr wrap="none" rtlCol="0">
            <a:spAutoFit/>
          </a:bodyPr>
          <a:lstStyle/>
          <a:p>
            <a:r>
              <a:rPr lang="en-US" sz="3200" smtClean="0">
                <a:solidFill>
                  <a:schemeClr val="bg1"/>
                </a:solidFill>
              </a:rPr>
              <a:t>2019 </a:t>
            </a:r>
          </a:p>
          <a:p>
            <a:r>
              <a:rPr lang="en-US" sz="3200" dirty="0" err="1" smtClean="0">
                <a:solidFill>
                  <a:schemeClr val="bg1"/>
                </a:solidFill>
              </a:rPr>
              <a:t>Rucho</a:t>
            </a:r>
            <a:r>
              <a:rPr lang="en-US" sz="3200" dirty="0" smtClean="0">
                <a:solidFill>
                  <a:schemeClr val="bg1"/>
                </a:solidFill>
              </a:rPr>
              <a:t> v Common Cause (NC)</a:t>
            </a:r>
          </a:p>
          <a:p>
            <a:r>
              <a:rPr lang="en-US" sz="3200" dirty="0" err="1">
                <a:solidFill>
                  <a:schemeClr val="bg1"/>
                </a:solidFill>
              </a:rPr>
              <a:t>Benisek</a:t>
            </a:r>
            <a:r>
              <a:rPr lang="en-US" sz="3200" dirty="0">
                <a:solidFill>
                  <a:schemeClr val="bg1"/>
                </a:solidFill>
              </a:rPr>
              <a:t> v </a:t>
            </a:r>
            <a:r>
              <a:rPr lang="en-US" sz="3200" dirty="0" err="1" smtClean="0">
                <a:solidFill>
                  <a:schemeClr val="bg1"/>
                </a:solidFill>
              </a:rPr>
              <a:t>Lamone</a:t>
            </a:r>
            <a:r>
              <a:rPr lang="en-US" sz="3200" dirty="0" smtClean="0">
                <a:solidFill>
                  <a:schemeClr val="bg1"/>
                </a:solidFill>
              </a:rPr>
              <a:t> (Maryland)</a:t>
            </a:r>
          </a:p>
          <a:p>
            <a:r>
              <a:rPr lang="en-US" sz="3200" dirty="0" smtClean="0">
                <a:solidFill>
                  <a:schemeClr val="bg1"/>
                </a:solidFill>
              </a:rPr>
              <a:t>5-4 decision </a:t>
            </a:r>
            <a:endParaRPr lang="en-US" sz="3200" dirty="0">
              <a:solidFill>
                <a:schemeClr val="bg1"/>
              </a:solidFill>
            </a:endParaRPr>
          </a:p>
        </p:txBody>
      </p:sp>
      <p:sp>
        <p:nvSpPr>
          <p:cNvPr id="4" name="Rectangle 3"/>
          <p:cNvSpPr/>
          <p:nvPr/>
        </p:nvSpPr>
        <p:spPr>
          <a:xfrm>
            <a:off x="6654182" y="942975"/>
            <a:ext cx="5537818" cy="4841417"/>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2413" y="1209254"/>
            <a:ext cx="4319587" cy="4540686"/>
          </a:xfrm>
          <a:prstGeom prst="rect">
            <a:avLst/>
          </a:prstGeom>
        </p:spPr>
      </p:pic>
      <p:pic>
        <p:nvPicPr>
          <p:cNvPr id="11" name="Picture 10" descr="Gerrymander_stylized district in articl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43713" y="1141431"/>
            <a:ext cx="4006550" cy="4575138"/>
          </a:xfrm>
          <a:prstGeom prst="rect">
            <a:avLst/>
          </a:prstGeom>
          <a:solidFill>
            <a:schemeClr val="bg1"/>
          </a:solidFill>
        </p:spPr>
      </p:pic>
    </p:spTree>
    <p:extLst>
      <p:ext uri="{BB962C8B-B14F-4D97-AF65-F5344CB8AC3E}">
        <p14:creationId xmlns:p14="http://schemas.microsoft.com/office/powerpoint/2010/main" val="213378315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blank parchment roll.gif"/>
          <p:cNvPicPr>
            <a:picLocks noGrp="1" noChangeAspect="1"/>
          </p:cNvPicPr>
          <p:nvPr>
            <p:ph idx="1"/>
          </p:nvPr>
        </p:nvPicPr>
        <p:blipFill>
          <a:blip r:embed="rId3">
            <a:extLst>
              <a:ext uri="{28A0092B-C50C-407E-A947-70E740481C1C}">
                <a14:useLocalDpi xmlns:a14="http://schemas.microsoft.com/office/drawing/2010/main" val="0"/>
              </a:ext>
            </a:extLst>
          </a:blip>
          <a:srcRect l="-68862" r="-68862"/>
          <a:stretch>
            <a:fillRect/>
          </a:stretch>
        </p:blipFill>
        <p:spPr>
          <a:xfrm>
            <a:off x="-1027677" y="107576"/>
            <a:ext cx="14616289" cy="6750424"/>
          </a:xfrm>
        </p:spPr>
      </p:pic>
      <p:sp>
        <p:nvSpPr>
          <p:cNvPr id="7" name="TextBox 6"/>
          <p:cNvSpPr txBox="1"/>
          <p:nvPr/>
        </p:nvSpPr>
        <p:spPr>
          <a:xfrm>
            <a:off x="3262924" y="1031578"/>
            <a:ext cx="5650019" cy="3477875"/>
          </a:xfrm>
          <a:prstGeom prst="rect">
            <a:avLst/>
          </a:prstGeom>
          <a:noFill/>
        </p:spPr>
        <p:txBody>
          <a:bodyPr wrap="square" rtlCol="0">
            <a:spAutoFit/>
          </a:bodyPr>
          <a:lstStyle/>
          <a:p>
            <a:pPr algn="ctr"/>
            <a:r>
              <a:rPr lang="en-US" sz="4400" b="1" u="sng" dirty="0">
                <a:latin typeface="Apple Chancery"/>
                <a:cs typeface="Apple Chancery"/>
              </a:rPr>
              <a:t>State Constitution</a:t>
            </a:r>
          </a:p>
          <a:p>
            <a:pPr algn="ctr"/>
            <a:endParaRPr lang="en-US" sz="4400" b="1" dirty="0">
              <a:latin typeface="Apple Chancery"/>
              <a:cs typeface="Apple Chancery"/>
            </a:endParaRPr>
          </a:p>
          <a:p>
            <a:pPr algn="ctr"/>
            <a:r>
              <a:rPr lang="is-IS" sz="4400" b="1" dirty="0">
                <a:latin typeface="Apple Chancery"/>
                <a:cs typeface="Apple Chancery"/>
              </a:rPr>
              <a:t>“… </a:t>
            </a:r>
            <a:r>
              <a:rPr lang="en-US" sz="4400" b="1" dirty="0">
                <a:latin typeface="Apple Chancery"/>
                <a:cs typeface="Apple Chancery"/>
              </a:rPr>
              <a:t>provide fair </a:t>
            </a:r>
          </a:p>
          <a:p>
            <a:pPr algn="ctr"/>
            <a:r>
              <a:rPr lang="en-US" sz="4400" b="1" dirty="0">
                <a:latin typeface="Apple Chancery"/>
                <a:cs typeface="Apple Chancery"/>
              </a:rPr>
              <a:t>and effective representation</a:t>
            </a:r>
            <a:r>
              <a:rPr lang="is-IS" sz="4400" b="1" dirty="0">
                <a:latin typeface="Apple Chancery"/>
                <a:cs typeface="Apple Chancery"/>
              </a:rPr>
              <a:t>…”</a:t>
            </a:r>
            <a:endParaRPr lang="en-US" sz="4400" b="1" dirty="0">
              <a:latin typeface="Apple Chancery"/>
              <a:cs typeface="Apple Chancery"/>
            </a:endParaRPr>
          </a:p>
        </p:txBody>
      </p:sp>
    </p:spTree>
    <p:extLst>
      <p:ext uri="{BB962C8B-B14F-4D97-AF65-F5344CB8AC3E}">
        <p14:creationId xmlns:p14="http://schemas.microsoft.com/office/powerpoint/2010/main" val="750902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Penn 7</a:t>
            </a:r>
            <a:r>
              <a:rPr lang="en-US" baseline="30000" dirty="0"/>
              <a:t>th </a:t>
            </a:r>
            <a:r>
              <a:rPr lang="en-US" dirty="0"/>
              <a:t>CD (2012 – 2018)</a:t>
            </a:r>
          </a:p>
        </p:txBody>
      </p:sp>
      <p:pic>
        <p:nvPicPr>
          <p:cNvPr id="4" name="Content Placeholder 3" descr="Goofy-Kicking-Donald-Duck.png"/>
          <p:cNvPicPr>
            <a:picLocks noGrp="1" noChangeAspect="1"/>
          </p:cNvPicPr>
          <p:nvPr>
            <p:ph idx="1"/>
          </p:nvPr>
        </p:nvPicPr>
        <p:blipFill>
          <a:blip r:embed="rId3">
            <a:extLst>
              <a:ext uri="{28A0092B-C50C-407E-A947-70E740481C1C}">
                <a14:useLocalDpi xmlns:a14="http://schemas.microsoft.com/office/drawing/2010/main" val="0"/>
              </a:ext>
            </a:extLst>
          </a:blip>
          <a:srcRect l="-10911" r="-10911"/>
          <a:stretch>
            <a:fillRect/>
          </a:stretch>
        </p:blipFill>
        <p:spPr>
          <a:xfrm>
            <a:off x="1388092" y="1444532"/>
            <a:ext cx="9402408" cy="5077968"/>
          </a:xfrm>
        </p:spPr>
      </p:pic>
    </p:spTree>
    <p:extLst>
      <p:ext uri="{BB962C8B-B14F-4D97-AF65-F5344CB8AC3E}">
        <p14:creationId xmlns:p14="http://schemas.microsoft.com/office/powerpoint/2010/main" val="27434459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275" y="107576"/>
            <a:ext cx="8042276" cy="895724"/>
          </a:xfrm>
        </p:spPr>
        <p:txBody>
          <a:bodyPr/>
          <a:lstStyle/>
          <a:p>
            <a:r>
              <a:rPr lang="en-US" dirty="0"/>
              <a:t>Pennsylvania</a:t>
            </a:r>
          </a:p>
        </p:txBody>
      </p:sp>
      <p:sp>
        <p:nvSpPr>
          <p:cNvPr id="3" name="Content Placeholder 2"/>
          <p:cNvSpPr>
            <a:spLocks noGrp="1"/>
          </p:cNvSpPr>
          <p:nvPr>
            <p:ph idx="1"/>
          </p:nvPr>
        </p:nvSpPr>
        <p:spPr>
          <a:xfrm>
            <a:off x="1522413" y="1285878"/>
            <a:ext cx="4572000" cy="3559267"/>
          </a:xfrm>
        </p:spPr>
        <p:txBody>
          <a:bodyPr>
            <a:normAutofit lnSpcReduction="10000"/>
          </a:bodyPr>
          <a:lstStyle/>
          <a:p>
            <a:r>
              <a:rPr lang="en-US" sz="2000" dirty="0"/>
              <a:t>Jan 2018 - </a:t>
            </a:r>
            <a:r>
              <a:rPr lang="en-US" sz="2000" b="1" dirty="0"/>
              <a:t>Penn. Supreme Court </a:t>
            </a:r>
            <a:r>
              <a:rPr lang="en-US" sz="2000" dirty="0"/>
              <a:t>ordered maps to be redrawn based on Republican gerrymander</a:t>
            </a:r>
          </a:p>
          <a:p>
            <a:r>
              <a:rPr lang="en-US" sz="2000" dirty="0"/>
              <a:t>Republican appeal to </a:t>
            </a:r>
            <a:r>
              <a:rPr lang="en-US" sz="2000" b="1" dirty="0"/>
              <a:t>SCOTUS </a:t>
            </a:r>
            <a:r>
              <a:rPr lang="en-US" sz="2000" dirty="0"/>
              <a:t>threatened states rights to protect the State Constitution</a:t>
            </a:r>
          </a:p>
          <a:p>
            <a:r>
              <a:rPr lang="en-US" sz="2000" dirty="0"/>
              <a:t>Feb 2018 – </a:t>
            </a:r>
            <a:r>
              <a:rPr lang="en-US" sz="2000" b="1" dirty="0"/>
              <a:t>SCOTUS</a:t>
            </a:r>
            <a:r>
              <a:rPr lang="en-US" sz="2000" dirty="0"/>
              <a:t> blocked appeal and redrawing maps proceeded.</a:t>
            </a:r>
          </a:p>
          <a:p>
            <a:endParaRPr lang="en-US"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2813" y="1285875"/>
            <a:ext cx="4453606" cy="2965450"/>
          </a:xfrm>
          <a:prstGeom prst="rect">
            <a:avLst/>
          </a:prstGeom>
        </p:spPr>
      </p:pic>
      <p:cxnSp>
        <p:nvCxnSpPr>
          <p:cNvPr id="9" name="Straight Connector 8"/>
          <p:cNvCxnSpPr/>
          <p:nvPr/>
        </p:nvCxnSpPr>
        <p:spPr>
          <a:xfrm>
            <a:off x="8280400" y="5816600"/>
            <a:ext cx="914400" cy="914400"/>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4"/>
          <a:stretch>
            <a:fillRect/>
          </a:stretch>
        </p:blipFill>
        <p:spPr>
          <a:xfrm>
            <a:off x="1524000" y="4676734"/>
            <a:ext cx="9144000" cy="1902092"/>
          </a:xfrm>
          <a:prstGeom prst="rect">
            <a:avLst/>
          </a:prstGeom>
        </p:spPr>
      </p:pic>
      <p:sp>
        <p:nvSpPr>
          <p:cNvPr id="11" name="Rectangle 10"/>
          <p:cNvSpPr/>
          <p:nvPr/>
        </p:nvSpPr>
        <p:spPr>
          <a:xfrm rot="16200000">
            <a:off x="6959601" y="5604923"/>
            <a:ext cx="1610706" cy="45719"/>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188072" y="6094579"/>
            <a:ext cx="1241045" cy="338554"/>
          </a:xfrm>
          <a:prstGeom prst="rect">
            <a:avLst/>
          </a:prstGeom>
          <a:noFill/>
        </p:spPr>
        <p:txBody>
          <a:bodyPr wrap="none" rtlCol="0">
            <a:spAutoFit/>
          </a:bodyPr>
          <a:lstStyle/>
          <a:p>
            <a:r>
              <a:rPr lang="en-US" sz="1600" b="1"/>
              <a:t>13 R / 5 D</a:t>
            </a:r>
          </a:p>
        </p:txBody>
      </p:sp>
    </p:spTree>
    <p:extLst>
      <p:ext uri="{BB962C8B-B14F-4D97-AF65-F5344CB8AC3E}">
        <p14:creationId xmlns:p14="http://schemas.microsoft.com/office/powerpoint/2010/main" val="611281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274" y="0"/>
            <a:ext cx="8042276" cy="1048124"/>
          </a:xfrm>
        </p:spPr>
        <p:txBody>
          <a:bodyPr/>
          <a:lstStyle/>
          <a:p>
            <a:r>
              <a:rPr lang="en-US" sz="3200" dirty="0"/>
              <a:t>2/19/18 Districts Accepted By Pennsylvania Supreme Court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06999" y="1971454"/>
            <a:ext cx="7473202" cy="4343400"/>
          </a:xfrm>
        </p:spPr>
      </p:pic>
      <p:sp>
        <p:nvSpPr>
          <p:cNvPr id="5" name="TextBox 4"/>
          <p:cNvSpPr txBox="1"/>
          <p:nvPr/>
        </p:nvSpPr>
        <p:spPr>
          <a:xfrm>
            <a:off x="3685180" y="1314824"/>
            <a:ext cx="6199711" cy="923330"/>
          </a:xfrm>
          <a:prstGeom prst="rect">
            <a:avLst/>
          </a:prstGeom>
          <a:solidFill>
            <a:schemeClr val="bg1"/>
          </a:solidFill>
          <a:ln>
            <a:solidFill>
              <a:schemeClr val="tx1"/>
            </a:solidFill>
          </a:ln>
        </p:spPr>
        <p:txBody>
          <a:bodyPr wrap="none" rtlCol="0">
            <a:spAutoFit/>
          </a:bodyPr>
          <a:lstStyle/>
          <a:p>
            <a:r>
              <a:rPr lang="en-US" dirty="0" err="1"/>
              <a:t>PlanScore</a:t>
            </a:r>
            <a:r>
              <a:rPr lang="en-US" dirty="0"/>
              <a:t> Rating:</a:t>
            </a:r>
          </a:p>
          <a:p>
            <a:pPr marL="285750" indent="-285750">
              <a:buFont typeface="Arial" charset="0"/>
              <a:buChar char="•"/>
            </a:pPr>
            <a:r>
              <a:rPr lang="en-US" dirty="0"/>
              <a:t>Efficiency Gap of 1.9% bias to Republicans</a:t>
            </a:r>
          </a:p>
          <a:p>
            <a:pPr marL="285750" indent="-285750">
              <a:buFont typeface="Arial" charset="0"/>
              <a:buChar char="•"/>
            </a:pPr>
            <a:r>
              <a:rPr lang="en-US" dirty="0"/>
              <a:t>Resulted in 9 Republican and 9 Democratic Districts</a:t>
            </a:r>
          </a:p>
        </p:txBody>
      </p:sp>
    </p:spTree>
    <p:extLst>
      <p:ext uri="{BB962C8B-B14F-4D97-AF65-F5344CB8AC3E}">
        <p14:creationId xmlns:p14="http://schemas.microsoft.com/office/powerpoint/2010/main" val="18735363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275" y="94750"/>
            <a:ext cx="8042276" cy="1149537"/>
          </a:xfrm>
        </p:spPr>
        <p:txBody>
          <a:bodyPr/>
          <a:lstStyle/>
          <a:p>
            <a:r>
              <a:rPr lang="en-US" dirty="0"/>
              <a:t>Iowa Districts</a:t>
            </a:r>
          </a:p>
        </p:txBody>
      </p:sp>
      <p:pic>
        <p:nvPicPr>
          <p:cNvPr id="4" name="Content Placeholder 3" descr="Iowa House districts.png"/>
          <p:cNvPicPr>
            <a:picLocks noGrp="1" noChangeAspect="1"/>
          </p:cNvPicPr>
          <p:nvPr>
            <p:ph idx="1"/>
          </p:nvPr>
        </p:nvPicPr>
        <p:blipFill>
          <a:blip r:embed="rId2" cstate="email">
            <a:extLst>
              <a:ext uri="{28A0092B-C50C-407E-A947-70E740481C1C}">
                <a14:useLocalDpi xmlns:a14="http://schemas.microsoft.com/office/drawing/2010/main"/>
              </a:ext>
            </a:extLst>
          </a:blip>
          <a:srcRect l="-19079" r="-19079"/>
          <a:stretch>
            <a:fillRect/>
          </a:stretch>
        </p:blipFill>
        <p:spPr>
          <a:xfrm>
            <a:off x="905819" y="1444534"/>
            <a:ext cx="6422250" cy="3468471"/>
          </a:xfrm>
        </p:spPr>
      </p:pic>
      <p:pic>
        <p:nvPicPr>
          <p:cNvPr id="5" name="Picture 4" descr="iowa congressional district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9092" y="3376778"/>
            <a:ext cx="4268911" cy="3297943"/>
          </a:xfrm>
          <a:prstGeom prst="rect">
            <a:avLst/>
          </a:prstGeom>
        </p:spPr>
      </p:pic>
    </p:spTree>
    <p:extLst>
      <p:ext uri="{BB962C8B-B14F-4D97-AF65-F5344CB8AC3E}">
        <p14:creationId xmlns:p14="http://schemas.microsoft.com/office/powerpoint/2010/main" val="22399842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275" y="107579"/>
            <a:ext cx="8042276" cy="977375"/>
          </a:xfrm>
        </p:spPr>
        <p:txBody>
          <a:bodyPr/>
          <a:lstStyle/>
          <a:p>
            <a:r>
              <a:rPr lang="en-US" dirty="0"/>
              <a:t>Pure Math Districts</a:t>
            </a:r>
          </a:p>
        </p:txBody>
      </p:sp>
      <p:pic>
        <p:nvPicPr>
          <p:cNvPr id="4" name="Content Placeholder 3" descr="split line method wa state.png"/>
          <p:cNvPicPr>
            <a:picLocks noGrp="1" noChangeAspect="1"/>
          </p:cNvPicPr>
          <p:nvPr>
            <p:ph idx="1"/>
          </p:nvPr>
        </p:nvPicPr>
        <p:blipFill>
          <a:blip r:embed="rId3" cstate="email">
            <a:extLst>
              <a:ext uri="{BEBA8EAE-BF5A-486C-A8C5-ECC9F3942E4B}">
                <a14:imgProps xmlns:a14="http://schemas.microsoft.com/office/drawing/2010/main">
                  <a14:imgLayer r:embed="rId4">
                    <a14:imgEffect>
                      <a14:sharpenSoften amount="37000"/>
                    </a14:imgEffect>
                    <a14:imgEffect>
                      <a14:colorTemperature colorTemp="10630"/>
                    </a14:imgEffect>
                    <a14:imgEffect>
                      <a14:saturation sat="135000"/>
                    </a14:imgEffect>
                    <a14:imgEffect>
                      <a14:brightnessContrast bright="76000" contrast="-54000"/>
                    </a14:imgEffect>
                  </a14:imgLayer>
                </a14:imgProps>
              </a:ext>
              <a:ext uri="{28A0092B-C50C-407E-A947-70E740481C1C}">
                <a14:useLocalDpi xmlns:a14="http://schemas.microsoft.com/office/drawing/2010/main"/>
              </a:ext>
            </a:extLst>
          </a:blip>
          <a:srcRect l="-10996" r="-10996"/>
          <a:stretch>
            <a:fillRect/>
          </a:stretch>
        </p:blipFill>
        <p:spPr>
          <a:xfrm>
            <a:off x="1308628" y="1084951"/>
            <a:ext cx="9498544" cy="5129888"/>
          </a:xfrm>
        </p:spPr>
      </p:pic>
    </p:spTree>
    <p:extLst>
      <p:ext uri="{BB962C8B-B14F-4D97-AF65-F5344CB8AC3E}">
        <p14:creationId xmlns:p14="http://schemas.microsoft.com/office/powerpoint/2010/main" val="3087162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6762" y="328894"/>
            <a:ext cx="8042276" cy="973214"/>
          </a:xfrm>
        </p:spPr>
        <p:txBody>
          <a:bodyPr/>
          <a:lstStyle/>
          <a:p>
            <a:r>
              <a:rPr lang="en-US" sz="4500"/>
              <a:t>2020 REFORM </a:t>
            </a:r>
            <a:r>
              <a:rPr lang="en-US" sz="4500" dirty="0"/>
              <a:t>BILLS</a:t>
            </a:r>
          </a:p>
        </p:txBody>
      </p:sp>
      <p:sp>
        <p:nvSpPr>
          <p:cNvPr id="3" name="TextBox 2"/>
          <p:cNvSpPr txBox="1"/>
          <p:nvPr/>
        </p:nvSpPr>
        <p:spPr>
          <a:xfrm>
            <a:off x="2036762" y="1713145"/>
            <a:ext cx="7920744" cy="4180632"/>
          </a:xfrm>
          <a:prstGeom prst="rect">
            <a:avLst/>
          </a:prstGeom>
          <a:noFill/>
        </p:spPr>
        <p:txBody>
          <a:bodyPr wrap="square" rtlCol="0">
            <a:spAutoFit/>
          </a:bodyPr>
          <a:lstStyle/>
          <a:p>
            <a:pPr>
              <a:spcBef>
                <a:spcPts val="450"/>
              </a:spcBef>
            </a:pPr>
            <a:r>
              <a:rPr lang="en-US" sz="3200" b="1" u="sng" dirty="0"/>
              <a:t>Bill </a:t>
            </a:r>
            <a:r>
              <a:rPr lang="en-US" sz="3200" b="1" u="sng" dirty="0"/>
              <a:t>#1 </a:t>
            </a:r>
          </a:p>
          <a:p>
            <a:pPr>
              <a:spcBef>
                <a:spcPts val="450"/>
              </a:spcBef>
              <a:spcAft>
                <a:spcPts val="450"/>
              </a:spcAft>
            </a:pPr>
            <a:r>
              <a:rPr lang="en-US" sz="3200" dirty="0"/>
              <a:t>Increase </a:t>
            </a:r>
            <a:r>
              <a:rPr lang="en-US" sz="3200" dirty="0"/>
              <a:t>Effectiveness, Transparency </a:t>
            </a:r>
          </a:p>
          <a:p>
            <a:pPr>
              <a:spcBef>
                <a:spcPts val="450"/>
              </a:spcBef>
              <a:spcAft>
                <a:spcPts val="450"/>
              </a:spcAft>
            </a:pPr>
            <a:r>
              <a:rPr lang="en-US" sz="3200" dirty="0"/>
              <a:t>and Accountability</a:t>
            </a:r>
          </a:p>
          <a:p>
            <a:pPr>
              <a:spcBef>
                <a:spcPts val="450"/>
              </a:spcBef>
              <a:spcAft>
                <a:spcPts val="450"/>
              </a:spcAft>
            </a:pPr>
            <a:endParaRPr lang="en-US" sz="3200" dirty="0"/>
          </a:p>
          <a:p>
            <a:pPr>
              <a:spcBef>
                <a:spcPts val="450"/>
              </a:spcBef>
            </a:pPr>
            <a:r>
              <a:rPr lang="en-US" sz="3200" b="1" u="sng" dirty="0"/>
              <a:t>Bill #2</a:t>
            </a:r>
          </a:p>
          <a:p>
            <a:pPr>
              <a:spcBef>
                <a:spcPts val="450"/>
              </a:spcBef>
              <a:spcAft>
                <a:spcPts val="450"/>
              </a:spcAft>
            </a:pPr>
            <a:r>
              <a:rPr lang="en-US" sz="3200" dirty="0"/>
              <a:t>Create a </a:t>
            </a:r>
            <a:endParaRPr lang="en-US" sz="3200" dirty="0"/>
          </a:p>
          <a:p>
            <a:pPr>
              <a:spcBef>
                <a:spcPts val="450"/>
              </a:spcBef>
              <a:spcAft>
                <a:spcPts val="450"/>
              </a:spcAft>
            </a:pPr>
            <a:r>
              <a:rPr lang="en-US" sz="3200" dirty="0"/>
              <a:t>Citizen </a:t>
            </a:r>
            <a:r>
              <a:rPr lang="en-US" sz="3200" dirty="0"/>
              <a:t>Commission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9459" y="3550190"/>
            <a:ext cx="3923071" cy="2754625"/>
          </a:xfrm>
          <a:prstGeom prst="rect">
            <a:avLst/>
          </a:prstGeom>
          <a:ln>
            <a:solidFill>
              <a:schemeClr val="tx1"/>
            </a:solidFill>
          </a:ln>
        </p:spPr>
      </p:pic>
    </p:spTree>
    <p:extLst>
      <p:ext uri="{BB962C8B-B14F-4D97-AF65-F5344CB8AC3E}">
        <p14:creationId xmlns:p14="http://schemas.microsoft.com/office/powerpoint/2010/main" val="8547747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the Census Important?</a:t>
            </a:r>
          </a:p>
        </p:txBody>
      </p:sp>
      <p:sp>
        <p:nvSpPr>
          <p:cNvPr id="3" name="Content Placeholder 2"/>
          <p:cNvSpPr>
            <a:spLocks noGrp="1"/>
          </p:cNvSpPr>
          <p:nvPr>
            <p:ph idx="1"/>
          </p:nvPr>
        </p:nvSpPr>
        <p:spPr>
          <a:xfrm>
            <a:off x="732370" y="3183099"/>
            <a:ext cx="3357348" cy="3128992"/>
          </a:xfrm>
        </p:spPr>
        <p:txBody>
          <a:bodyPr>
            <a:normAutofit/>
          </a:bodyPr>
          <a:lstStyle/>
          <a:p>
            <a:pPr>
              <a:spcBef>
                <a:spcPts val="1800"/>
              </a:spcBef>
              <a:buClr>
                <a:schemeClr val="accent2">
                  <a:lumMod val="75000"/>
                </a:schemeClr>
              </a:buClr>
              <a:buFont typeface="Arial" panose="020B0604020202020204" pitchFamily="34" charset="0"/>
              <a:buChar char="•"/>
            </a:pPr>
            <a:r>
              <a:rPr lang="en-US" sz="2200" dirty="0"/>
              <a:t>U. S House of Representatives</a:t>
            </a:r>
          </a:p>
          <a:p>
            <a:pPr>
              <a:spcBef>
                <a:spcPts val="1800"/>
              </a:spcBef>
              <a:buClr>
                <a:schemeClr val="accent2">
                  <a:lumMod val="75000"/>
                </a:schemeClr>
              </a:buClr>
              <a:buFont typeface="Arial" panose="020B0604020202020204" pitchFamily="34" charset="0"/>
              <a:buChar char="•"/>
            </a:pPr>
            <a:r>
              <a:rPr lang="en-US" sz="2200" dirty="0"/>
              <a:t>State Legislative Districts</a:t>
            </a:r>
          </a:p>
          <a:p>
            <a:pPr>
              <a:spcBef>
                <a:spcPts val="1800"/>
              </a:spcBef>
              <a:buClr>
                <a:schemeClr val="accent2">
                  <a:lumMod val="75000"/>
                </a:schemeClr>
              </a:buClr>
              <a:buFont typeface="Arial" panose="020B0604020202020204" pitchFamily="34" charset="0"/>
              <a:buChar char="•"/>
            </a:pPr>
            <a:r>
              <a:rPr lang="en-US" sz="2200" dirty="0"/>
              <a:t>Local Governments, Schools and Fire Districts</a:t>
            </a:r>
          </a:p>
          <a:p>
            <a:pPr>
              <a:spcBef>
                <a:spcPts val="1800"/>
              </a:spcBef>
              <a:buClr>
                <a:schemeClr val="accent2">
                  <a:lumMod val="75000"/>
                </a:schemeClr>
              </a:buClr>
              <a:buFont typeface="Arial" panose="020B0604020202020204" pitchFamily="34" charset="0"/>
              <a:buChar char="•"/>
            </a:pPr>
            <a:endParaRPr lang="en-US" sz="2200" dirty="0"/>
          </a:p>
        </p:txBody>
      </p:sp>
      <p:sp>
        <p:nvSpPr>
          <p:cNvPr id="6" name="Content Placeholder 2">
            <a:extLst>
              <a:ext uri="{FF2B5EF4-FFF2-40B4-BE49-F238E27FC236}">
                <a16:creationId xmlns="" xmlns:a16="http://schemas.microsoft.com/office/drawing/2014/main" id="{51411ADC-CBD0-4962-ACF5-81FB2204E580}"/>
              </a:ext>
            </a:extLst>
          </p:cNvPr>
          <p:cNvSpPr txBox="1">
            <a:spLocks/>
          </p:cNvSpPr>
          <p:nvPr/>
        </p:nvSpPr>
        <p:spPr>
          <a:xfrm>
            <a:off x="4189863" y="3207224"/>
            <a:ext cx="3671247" cy="3348194"/>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Tx/>
              <a:buSzPct val="110000"/>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ClrTx/>
              <a:buSzPct val="110000"/>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ClrTx/>
              <a:buSzPct val="110000"/>
              <a:buFont typeface="Wingdings 2" pitchFamily="18" charset="2"/>
              <a:buChar char=""/>
              <a:defRPr sz="1800" kern="1200">
                <a:solidFill>
                  <a:schemeClr val="tx1"/>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342900" lvl="1" indent="-342900">
              <a:spcBef>
                <a:spcPts val="1800"/>
              </a:spcBef>
              <a:buClr>
                <a:schemeClr val="accent2">
                  <a:lumMod val="75000"/>
                </a:schemeClr>
              </a:buClr>
              <a:buFont typeface="Arial" panose="020B0604020202020204" pitchFamily="34" charset="0"/>
              <a:buChar char="•"/>
            </a:pPr>
            <a:r>
              <a:rPr lang="en-US" dirty="0"/>
              <a:t>Estimates say 2020 will be $900 Billion nationally</a:t>
            </a:r>
          </a:p>
          <a:p>
            <a:pPr marL="342900" lvl="1" indent="-342900">
              <a:spcBef>
                <a:spcPts val="1800"/>
              </a:spcBef>
              <a:buClr>
                <a:schemeClr val="accent2">
                  <a:lumMod val="75000"/>
                </a:schemeClr>
              </a:buClr>
              <a:buFont typeface="Arial" panose="020B0604020202020204" pitchFamily="34" charset="0"/>
              <a:buChar char="•"/>
            </a:pPr>
            <a:r>
              <a:rPr lang="en-US" dirty="0"/>
              <a:t>Washington State receives $14B federal funds annual</a:t>
            </a:r>
          </a:p>
          <a:p>
            <a:pPr>
              <a:spcBef>
                <a:spcPts val="1800"/>
              </a:spcBef>
              <a:buClr>
                <a:schemeClr val="accent2">
                  <a:lumMod val="75000"/>
                </a:schemeClr>
              </a:buClr>
              <a:buFont typeface="Arial" panose="020B0604020202020204" pitchFamily="34" charset="0"/>
              <a:buChar char="•"/>
            </a:pPr>
            <a:endParaRPr lang="en-US" sz="2200" dirty="0"/>
          </a:p>
        </p:txBody>
      </p:sp>
      <p:sp>
        <p:nvSpPr>
          <p:cNvPr id="7" name="Content Placeholder 2">
            <a:extLst>
              <a:ext uri="{FF2B5EF4-FFF2-40B4-BE49-F238E27FC236}">
                <a16:creationId xmlns="" xmlns:a16="http://schemas.microsoft.com/office/drawing/2014/main" id="{D11054B3-4F43-42EB-8A40-6819BBBA5BDD}"/>
              </a:ext>
            </a:extLst>
          </p:cNvPr>
          <p:cNvSpPr txBox="1">
            <a:spLocks/>
          </p:cNvSpPr>
          <p:nvPr/>
        </p:nvSpPr>
        <p:spPr>
          <a:xfrm>
            <a:off x="8461612" y="3207224"/>
            <a:ext cx="3188965" cy="3348194"/>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Tx/>
              <a:buSzPct val="110000"/>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ClrTx/>
              <a:buSzPct val="110000"/>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ClrTx/>
              <a:buSzPct val="110000"/>
              <a:buFont typeface="Wingdings 2" pitchFamily="18" charset="2"/>
              <a:buChar char=""/>
              <a:defRPr sz="1800" kern="1200">
                <a:solidFill>
                  <a:schemeClr val="tx1"/>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342900" lvl="1" indent="-342900">
              <a:spcBef>
                <a:spcPts val="1800"/>
              </a:spcBef>
              <a:buClr>
                <a:schemeClr val="accent2">
                  <a:lumMod val="75000"/>
                </a:schemeClr>
              </a:buClr>
              <a:buFont typeface="Arial" panose="020B0604020202020204" pitchFamily="34" charset="0"/>
              <a:buChar char="•"/>
            </a:pPr>
            <a:r>
              <a:rPr lang="en-US" dirty="0"/>
              <a:t>Businesses </a:t>
            </a:r>
          </a:p>
          <a:p>
            <a:pPr marL="342900" lvl="1" indent="-342900">
              <a:spcBef>
                <a:spcPts val="1800"/>
              </a:spcBef>
              <a:buClr>
                <a:schemeClr val="accent2">
                  <a:lumMod val="75000"/>
                </a:schemeClr>
              </a:buClr>
              <a:buFont typeface="Arial" panose="020B0604020202020204" pitchFamily="34" charset="0"/>
              <a:buChar char="•"/>
            </a:pPr>
            <a:r>
              <a:rPr lang="en-US" dirty="0"/>
              <a:t>Nonprofits </a:t>
            </a:r>
          </a:p>
          <a:p>
            <a:pPr marL="342900" lvl="1" indent="-342900">
              <a:spcBef>
                <a:spcPts val="1800"/>
              </a:spcBef>
              <a:buClr>
                <a:schemeClr val="accent2">
                  <a:lumMod val="75000"/>
                </a:schemeClr>
              </a:buClr>
              <a:buFont typeface="Arial" panose="020B0604020202020204" pitchFamily="34" charset="0"/>
              <a:buChar char="•"/>
            </a:pPr>
            <a:r>
              <a:rPr lang="en-US" dirty="0"/>
              <a:t>Universities</a:t>
            </a:r>
          </a:p>
        </p:txBody>
      </p:sp>
      <p:sp>
        <p:nvSpPr>
          <p:cNvPr id="8" name="Rectangle 7">
            <a:extLst>
              <a:ext uri="{FF2B5EF4-FFF2-40B4-BE49-F238E27FC236}">
                <a16:creationId xmlns="" xmlns:a16="http://schemas.microsoft.com/office/drawing/2014/main" id="{F9900349-CCE4-442E-8EE8-BFE6C8C5350F}"/>
              </a:ext>
            </a:extLst>
          </p:cNvPr>
          <p:cNvSpPr/>
          <p:nvPr/>
        </p:nvSpPr>
        <p:spPr>
          <a:xfrm>
            <a:off x="732368" y="2091349"/>
            <a:ext cx="3116301" cy="920144"/>
          </a:xfrm>
          <a:prstGeom prst="rect">
            <a:avLst/>
          </a:prstGeom>
          <a:solidFill>
            <a:srgbClr val="00549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lnSpc>
                <a:spcPct val="90000"/>
              </a:lnSpc>
            </a:pPr>
            <a:r>
              <a:rPr lang="en-US" sz="2400" dirty="0">
                <a:solidFill>
                  <a:schemeClr val="bg1"/>
                </a:solidFill>
              </a:rPr>
              <a:t>Allocates representation</a:t>
            </a:r>
          </a:p>
        </p:txBody>
      </p:sp>
      <p:sp>
        <p:nvSpPr>
          <p:cNvPr id="9" name="Rectangle 8">
            <a:extLst>
              <a:ext uri="{FF2B5EF4-FFF2-40B4-BE49-F238E27FC236}">
                <a16:creationId xmlns="" xmlns:a16="http://schemas.microsoft.com/office/drawing/2014/main" id="{323B9978-503C-4321-A54A-AC0712179CBA}"/>
              </a:ext>
            </a:extLst>
          </p:cNvPr>
          <p:cNvSpPr/>
          <p:nvPr/>
        </p:nvSpPr>
        <p:spPr>
          <a:xfrm>
            <a:off x="4005556" y="2091349"/>
            <a:ext cx="4130786" cy="920144"/>
          </a:xfrm>
          <a:prstGeom prst="rect">
            <a:avLst/>
          </a:prstGeom>
          <a:solidFill>
            <a:srgbClr val="00549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lnSpc>
                <a:spcPct val="90000"/>
              </a:lnSpc>
            </a:pPr>
            <a:r>
              <a:rPr lang="en-US" sz="2400" dirty="0">
                <a:solidFill>
                  <a:schemeClr val="bg1"/>
                </a:solidFill>
              </a:rPr>
              <a:t>Allocates $</a:t>
            </a:r>
            <a:r>
              <a:rPr lang="en-US" sz="2400" b="1" dirty="0">
                <a:solidFill>
                  <a:schemeClr val="bg1"/>
                </a:solidFill>
              </a:rPr>
              <a:t>675 Billion </a:t>
            </a:r>
            <a:r>
              <a:rPr lang="en-US" sz="2400" dirty="0">
                <a:solidFill>
                  <a:schemeClr val="bg1"/>
                </a:solidFill>
              </a:rPr>
              <a:t>in federal programs (2015)</a:t>
            </a:r>
          </a:p>
        </p:txBody>
      </p:sp>
      <p:sp>
        <p:nvSpPr>
          <p:cNvPr id="10" name="Rectangle 9">
            <a:extLst>
              <a:ext uri="{FF2B5EF4-FFF2-40B4-BE49-F238E27FC236}">
                <a16:creationId xmlns="" xmlns:a16="http://schemas.microsoft.com/office/drawing/2014/main" id="{2A910470-5DDA-48F9-81D3-DC49E1A1A77F}"/>
              </a:ext>
            </a:extLst>
          </p:cNvPr>
          <p:cNvSpPr/>
          <p:nvPr/>
        </p:nvSpPr>
        <p:spPr>
          <a:xfrm>
            <a:off x="8293228" y="2091349"/>
            <a:ext cx="3357349" cy="920144"/>
          </a:xfrm>
          <a:prstGeom prst="rect">
            <a:avLst/>
          </a:prstGeom>
          <a:solidFill>
            <a:srgbClr val="00549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lnSpc>
                <a:spcPct val="90000"/>
              </a:lnSpc>
            </a:pPr>
            <a:r>
              <a:rPr lang="en-US" sz="2400" dirty="0">
                <a:solidFill>
                  <a:schemeClr val="bg1"/>
                </a:solidFill>
              </a:rPr>
              <a:t>Guides research and critical questions</a:t>
            </a:r>
          </a:p>
        </p:txBody>
      </p:sp>
    </p:spTree>
    <p:extLst>
      <p:ext uri="{BB962C8B-B14F-4D97-AF65-F5344CB8AC3E}">
        <p14:creationId xmlns:p14="http://schemas.microsoft.com/office/powerpoint/2010/main" val="33436098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California Commission</a:t>
            </a:r>
          </a:p>
        </p:txBody>
      </p:sp>
      <p:sp>
        <p:nvSpPr>
          <p:cNvPr id="3" name="Content Placeholder 2"/>
          <p:cNvSpPr>
            <a:spLocks noGrp="1"/>
          </p:cNvSpPr>
          <p:nvPr>
            <p:ph idx="1"/>
          </p:nvPr>
        </p:nvSpPr>
        <p:spPr>
          <a:xfrm>
            <a:off x="732368" y="1891518"/>
            <a:ext cx="8525932" cy="4892039"/>
          </a:xfrm>
        </p:spPr>
        <p:txBody>
          <a:bodyPr>
            <a:noAutofit/>
          </a:bodyPr>
          <a:lstStyle/>
          <a:p>
            <a:pPr marL="0" indent="0">
              <a:buNone/>
            </a:pPr>
            <a:r>
              <a:rPr lang="en-US" sz="2800" dirty="0" smtClean="0"/>
              <a:t>14 </a:t>
            </a:r>
            <a:r>
              <a:rPr lang="en-US" sz="2800" dirty="0"/>
              <a:t>members</a:t>
            </a:r>
          </a:p>
          <a:p>
            <a:pPr lvl="1"/>
            <a:r>
              <a:rPr lang="en-US" sz="2400" dirty="0"/>
              <a:t>5 Democrats</a:t>
            </a:r>
          </a:p>
          <a:p>
            <a:pPr lvl="1"/>
            <a:r>
              <a:rPr lang="en-US" sz="2400" dirty="0"/>
              <a:t>5 Republicans</a:t>
            </a:r>
          </a:p>
          <a:p>
            <a:pPr lvl="1"/>
            <a:r>
              <a:rPr lang="en-US" sz="2400" dirty="0"/>
              <a:t>4 Unaffiliated</a:t>
            </a:r>
          </a:p>
          <a:p>
            <a:pPr marL="0" indent="0">
              <a:buNone/>
            </a:pPr>
            <a:r>
              <a:rPr lang="en-US" sz="2800" dirty="0" smtClean="0"/>
              <a:t>Decides</a:t>
            </a:r>
            <a:r>
              <a:rPr lang="en-US" sz="2800" dirty="0"/>
              <a:t>:</a:t>
            </a:r>
          </a:p>
          <a:p>
            <a:pPr lvl="1"/>
            <a:r>
              <a:rPr lang="en-US" sz="2400" dirty="0"/>
              <a:t>Legislative Districts </a:t>
            </a:r>
            <a:r>
              <a:rPr lang="en-US" sz="2400" dirty="0" smtClean="0"/>
              <a:t> (</a:t>
            </a:r>
            <a:r>
              <a:rPr lang="en-US" sz="2400" dirty="0"/>
              <a:t>40 – Senate, 80 - Assembly), </a:t>
            </a:r>
          </a:p>
          <a:p>
            <a:pPr lvl="1"/>
            <a:r>
              <a:rPr lang="en-US" sz="2400" dirty="0"/>
              <a:t>Congressional Districts (53) and</a:t>
            </a:r>
          </a:p>
          <a:p>
            <a:pPr lvl="1"/>
            <a:r>
              <a:rPr lang="en-US" sz="2400" dirty="0"/>
              <a:t>Board of Equalization – </a:t>
            </a:r>
            <a:r>
              <a:rPr lang="en-US" sz="2400" dirty="0" smtClean="0"/>
              <a:t>CA </a:t>
            </a:r>
            <a:r>
              <a:rPr lang="en-US" sz="2400" dirty="0"/>
              <a:t>tax </a:t>
            </a:r>
            <a:r>
              <a:rPr lang="en-US" sz="2400" dirty="0" smtClean="0"/>
              <a:t>commission(4</a:t>
            </a:r>
            <a:r>
              <a:rPr lang="en-US" sz="2400" dirty="0"/>
              <a:t>)</a:t>
            </a:r>
          </a:p>
          <a:p>
            <a:pPr marL="0" indent="0">
              <a:buNone/>
            </a:pPr>
            <a:r>
              <a:rPr lang="en-US" sz="2800" dirty="0"/>
              <a:t>Complex Process for selections</a:t>
            </a:r>
          </a:p>
          <a:p>
            <a:pPr marL="349250" lvl="1" indent="0">
              <a:buNone/>
            </a:pPr>
            <a:endParaRPr lang="en-US"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5724" y="2190390"/>
            <a:ext cx="6660433" cy="2147148"/>
          </a:xfrm>
          <a:prstGeom prst="rect">
            <a:avLst/>
          </a:prstGeom>
        </p:spPr>
      </p:pic>
    </p:spTree>
    <p:extLst>
      <p:ext uri="{BB962C8B-B14F-4D97-AF65-F5344CB8AC3E}">
        <p14:creationId xmlns:p14="http://schemas.microsoft.com/office/powerpoint/2010/main" val="195074674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6419B96B-B422-4758-88A2-BEA8A96A7B9D}"/>
              </a:ext>
            </a:extLst>
          </p:cNvPr>
          <p:cNvSpPr/>
          <p:nvPr/>
        </p:nvSpPr>
        <p:spPr>
          <a:xfrm>
            <a:off x="-4484271" y="871436"/>
            <a:ext cx="17285872" cy="869055"/>
          </a:xfrm>
          <a:prstGeom prst="rect">
            <a:avLst/>
          </a:prstGeom>
          <a:solidFill>
            <a:schemeClr val="accent2">
              <a:lumMod val="75000"/>
            </a:schemeClr>
          </a:solidFill>
          <a:ln>
            <a:noFill/>
          </a:ln>
        </p:spPr>
        <p:txBody>
          <a:bodyPr rot="0" vert="horz" wrap="square" lIns="68580" tIns="34290" rIns="68580" bIns="34290" anchor="t" anchorCtr="0" upright="1">
            <a:noAutofit/>
          </a:bodyPr>
          <a:lstStyle/>
          <a:p>
            <a:endParaRPr lang="en-US" sz="1350" dirty="0"/>
          </a:p>
        </p:txBody>
      </p:sp>
      <p:sp>
        <p:nvSpPr>
          <p:cNvPr id="2" name="Title 1"/>
          <p:cNvSpPr>
            <a:spLocks noGrp="1"/>
          </p:cNvSpPr>
          <p:nvPr>
            <p:ph type="title"/>
          </p:nvPr>
        </p:nvSpPr>
        <p:spPr>
          <a:xfrm>
            <a:off x="981730" y="41318"/>
            <a:ext cx="14116832" cy="1476769"/>
          </a:xfrm>
        </p:spPr>
        <p:txBody>
          <a:bodyPr/>
          <a:lstStyle/>
          <a:p>
            <a:r>
              <a:rPr lang="en-US" dirty="0" smtClean="0"/>
              <a:t>2031 Commission</a:t>
            </a:r>
            <a:r>
              <a:rPr lang="en-US" dirty="0"/>
              <a:t/>
            </a:r>
            <a:br>
              <a:rPr lang="en-US" dirty="0"/>
            </a:br>
            <a:endParaRPr lang="en-US" dirty="0"/>
          </a:p>
        </p:txBody>
      </p:sp>
      <p:pic>
        <p:nvPicPr>
          <p:cNvPr id="5" name="Picture 4" descr="Tom_Huff.jpg"/>
          <p:cNvPicPr>
            <a:picLocks noChangeAspect="1"/>
          </p:cNvPicPr>
          <p:nvPr/>
        </p:nvPicPr>
        <p:blipFill rotWithShape="1">
          <a:blip r:embed="rId3">
            <a:extLst>
              <a:ext uri="{28A0092B-C50C-407E-A947-70E740481C1C}">
                <a14:useLocalDpi xmlns:a14="http://schemas.microsoft.com/office/drawing/2010/main"/>
              </a:ext>
            </a:extLst>
          </a:blip>
          <a:srcRect l="4913" r="1" b="8861"/>
          <a:stretch/>
        </p:blipFill>
        <p:spPr>
          <a:xfrm>
            <a:off x="5403684" y="4094696"/>
            <a:ext cx="1292566" cy="1548620"/>
          </a:xfrm>
          <a:prstGeom prst="rect">
            <a:avLst/>
          </a:prstGeom>
        </p:spPr>
      </p:pic>
      <p:pic>
        <p:nvPicPr>
          <p:cNvPr id="6" name="Picture 5" descr="Dean_Foster.jpg"/>
          <p:cNvPicPr>
            <a:picLocks noChangeAspect="1"/>
          </p:cNvPicPr>
          <p:nvPr/>
        </p:nvPicPr>
        <p:blipFill rotWithShape="1">
          <a:blip r:embed="rId4">
            <a:extLst>
              <a:ext uri="{28A0092B-C50C-407E-A947-70E740481C1C}">
                <a14:useLocalDpi xmlns:a14="http://schemas.microsoft.com/office/drawing/2010/main"/>
              </a:ext>
            </a:extLst>
          </a:blip>
          <a:srcRect l="6059" r="2924" b="11556"/>
          <a:stretch/>
        </p:blipFill>
        <p:spPr>
          <a:xfrm>
            <a:off x="5403684" y="2286978"/>
            <a:ext cx="1229716" cy="1493691"/>
          </a:xfrm>
          <a:prstGeom prst="rect">
            <a:avLst/>
          </a:prstGeom>
        </p:spPr>
      </p:pic>
      <p:pic>
        <p:nvPicPr>
          <p:cNvPr id="7" name="Picture 6" descr="Tim_Cei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25610" y="2209010"/>
            <a:ext cx="1330538" cy="1663173"/>
          </a:xfrm>
          <a:prstGeom prst="rect">
            <a:avLst/>
          </a:prstGeom>
        </p:spPr>
      </p:pic>
      <p:pic>
        <p:nvPicPr>
          <p:cNvPr id="8" name="Picture 7" descr="Lura_Powell_2.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71765" y="2843959"/>
            <a:ext cx="1498733" cy="1873417"/>
          </a:xfrm>
          <a:prstGeom prst="rect">
            <a:avLst/>
          </a:prstGeom>
        </p:spPr>
      </p:pic>
      <p:pic>
        <p:nvPicPr>
          <p:cNvPr id="9" name="Picture 8" descr="Slade_Gorton.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806025" y="4107154"/>
            <a:ext cx="1250123" cy="1562653"/>
          </a:xfrm>
          <a:prstGeom prst="rect">
            <a:avLst/>
          </a:prstGeom>
        </p:spPr>
      </p:pic>
      <p:cxnSp>
        <p:nvCxnSpPr>
          <p:cNvPr id="11" name="Straight Connector 10"/>
          <p:cNvCxnSpPr/>
          <p:nvPr/>
        </p:nvCxnSpPr>
        <p:spPr>
          <a:xfrm>
            <a:off x="5249157" y="2286978"/>
            <a:ext cx="1478" cy="2987381"/>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2405817" y="3960939"/>
            <a:ext cx="6103972" cy="2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202263" y="4451686"/>
            <a:ext cx="1608507" cy="369332"/>
          </a:xfrm>
          <a:prstGeom prst="rect">
            <a:avLst/>
          </a:prstGeom>
          <a:noFill/>
        </p:spPr>
        <p:txBody>
          <a:bodyPr wrap="square" rtlCol="0">
            <a:spAutoFit/>
          </a:bodyPr>
          <a:lstStyle/>
          <a:p>
            <a:r>
              <a:rPr lang="en-US" b="1" dirty="0"/>
              <a:t>Republican</a:t>
            </a:r>
          </a:p>
        </p:txBody>
      </p:sp>
      <p:sp>
        <p:nvSpPr>
          <p:cNvPr id="17" name="TextBox 16"/>
          <p:cNvSpPr txBox="1"/>
          <p:nvPr/>
        </p:nvSpPr>
        <p:spPr>
          <a:xfrm>
            <a:off x="2332633" y="3012132"/>
            <a:ext cx="1419083" cy="369332"/>
          </a:xfrm>
          <a:prstGeom prst="rect">
            <a:avLst/>
          </a:prstGeom>
          <a:noFill/>
        </p:spPr>
        <p:txBody>
          <a:bodyPr wrap="square" rtlCol="0">
            <a:spAutoFit/>
          </a:bodyPr>
          <a:lstStyle/>
          <a:p>
            <a:r>
              <a:rPr lang="en-US" b="1" dirty="0"/>
              <a:t>Democrat</a:t>
            </a:r>
          </a:p>
        </p:txBody>
      </p:sp>
      <p:sp>
        <p:nvSpPr>
          <p:cNvPr id="18" name="TextBox 17"/>
          <p:cNvSpPr txBox="1"/>
          <p:nvPr/>
        </p:nvSpPr>
        <p:spPr>
          <a:xfrm>
            <a:off x="5440328" y="1797004"/>
            <a:ext cx="1004948" cy="369332"/>
          </a:xfrm>
          <a:prstGeom prst="rect">
            <a:avLst/>
          </a:prstGeom>
          <a:noFill/>
        </p:spPr>
        <p:txBody>
          <a:bodyPr wrap="square" rtlCol="0">
            <a:spAutoFit/>
          </a:bodyPr>
          <a:lstStyle/>
          <a:p>
            <a:r>
              <a:rPr lang="en-US" b="1" dirty="0"/>
              <a:t>House</a:t>
            </a:r>
          </a:p>
        </p:txBody>
      </p:sp>
      <p:sp>
        <p:nvSpPr>
          <p:cNvPr id="19" name="TextBox 18"/>
          <p:cNvSpPr txBox="1"/>
          <p:nvPr/>
        </p:nvSpPr>
        <p:spPr>
          <a:xfrm>
            <a:off x="3971092" y="1799858"/>
            <a:ext cx="1083030" cy="369332"/>
          </a:xfrm>
          <a:prstGeom prst="rect">
            <a:avLst/>
          </a:prstGeom>
          <a:noFill/>
        </p:spPr>
        <p:txBody>
          <a:bodyPr wrap="square" rtlCol="0">
            <a:spAutoFit/>
          </a:bodyPr>
          <a:lstStyle/>
          <a:p>
            <a:r>
              <a:rPr lang="en-US" b="1" dirty="0"/>
              <a:t>Senate</a:t>
            </a:r>
          </a:p>
        </p:txBody>
      </p:sp>
      <p:sp>
        <p:nvSpPr>
          <p:cNvPr id="20" name="TextBox 19"/>
          <p:cNvSpPr txBox="1"/>
          <p:nvPr/>
        </p:nvSpPr>
        <p:spPr>
          <a:xfrm>
            <a:off x="338041" y="5029964"/>
            <a:ext cx="2087554" cy="338554"/>
          </a:xfrm>
          <a:prstGeom prst="rect">
            <a:avLst/>
          </a:prstGeom>
          <a:noFill/>
        </p:spPr>
        <p:txBody>
          <a:bodyPr wrap="square" rtlCol="0">
            <a:spAutoFit/>
          </a:bodyPr>
          <a:lstStyle/>
          <a:p>
            <a:r>
              <a:rPr lang="en-US" sz="1600" b="1" dirty="0"/>
              <a:t>Non-voting Chair</a:t>
            </a:r>
          </a:p>
        </p:txBody>
      </p:sp>
      <p:sp>
        <p:nvSpPr>
          <p:cNvPr id="21" name="TextBox 20"/>
          <p:cNvSpPr txBox="1"/>
          <p:nvPr/>
        </p:nvSpPr>
        <p:spPr>
          <a:xfrm>
            <a:off x="2449381" y="-1312862"/>
            <a:ext cx="7878519" cy="715581"/>
          </a:xfrm>
          <a:prstGeom prst="rect">
            <a:avLst/>
          </a:prstGeom>
          <a:noFill/>
        </p:spPr>
        <p:txBody>
          <a:bodyPr wrap="square" rtlCol="0">
            <a:spAutoFit/>
          </a:bodyPr>
          <a:lstStyle/>
          <a:p>
            <a:pPr lvl="1"/>
            <a:r>
              <a:rPr lang="en-US" sz="1350" dirty="0"/>
              <a:t>No elected officials or party officers in prior two-year period</a:t>
            </a:r>
          </a:p>
          <a:p>
            <a:pPr lvl="1"/>
            <a:r>
              <a:rPr lang="en-US" sz="1350" dirty="0"/>
              <a:t>No registered lobbyists within the past year  </a:t>
            </a:r>
          </a:p>
          <a:p>
            <a:endParaRPr lang="en-US" sz="1350" dirty="0"/>
          </a:p>
        </p:txBody>
      </p:sp>
      <p:sp>
        <p:nvSpPr>
          <p:cNvPr id="23" name="TextBox 22"/>
          <p:cNvSpPr txBox="1"/>
          <p:nvPr/>
        </p:nvSpPr>
        <p:spPr>
          <a:xfrm>
            <a:off x="981730" y="966281"/>
            <a:ext cx="7924441" cy="584775"/>
          </a:xfrm>
          <a:prstGeom prst="rect">
            <a:avLst/>
          </a:prstGeom>
          <a:noFill/>
        </p:spPr>
        <p:txBody>
          <a:bodyPr wrap="square" rtlCol="0">
            <a:spAutoFit/>
          </a:bodyPr>
          <a:lstStyle/>
          <a:p>
            <a:r>
              <a:rPr lang="en-US" sz="3200" dirty="0">
                <a:solidFill>
                  <a:schemeClr val="bg1"/>
                </a:solidFill>
              </a:rPr>
              <a:t>Proposed </a:t>
            </a:r>
            <a:r>
              <a:rPr lang="en-US" sz="3200" dirty="0">
                <a:solidFill>
                  <a:schemeClr val="bg1"/>
                </a:solidFill>
              </a:rPr>
              <a:t>Structure</a:t>
            </a:r>
            <a:endParaRPr lang="en-US" sz="3200" dirty="0">
              <a:solidFill>
                <a:schemeClr val="bg1"/>
              </a:solidFill>
            </a:endParaRPr>
          </a:p>
        </p:txBody>
      </p:sp>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6576" y="2269177"/>
            <a:ext cx="1448514" cy="1576095"/>
          </a:xfrm>
          <a:prstGeom prst="rect">
            <a:avLst/>
          </a:prstGeom>
          <a:ln>
            <a:solidFill>
              <a:schemeClr val="tx1"/>
            </a:solidFill>
          </a:ln>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92663" y="4170863"/>
            <a:ext cx="1399817" cy="1562653"/>
          </a:xfrm>
          <a:prstGeom prst="rect">
            <a:avLst/>
          </a:prstGeom>
          <a:ln>
            <a:solidFill>
              <a:schemeClr val="tx1"/>
            </a:solidFill>
          </a:ln>
        </p:spPr>
      </p:pic>
      <p:sp>
        <p:nvSpPr>
          <p:cNvPr id="30" name="TextBox 29"/>
          <p:cNvSpPr txBox="1"/>
          <p:nvPr/>
        </p:nvSpPr>
        <p:spPr>
          <a:xfrm>
            <a:off x="8509789" y="1903966"/>
            <a:ext cx="2872605" cy="369332"/>
          </a:xfrm>
          <a:prstGeom prst="rect">
            <a:avLst/>
          </a:prstGeom>
          <a:noFill/>
        </p:spPr>
        <p:txBody>
          <a:bodyPr wrap="square" rtlCol="0">
            <a:spAutoFit/>
          </a:bodyPr>
          <a:lstStyle/>
          <a:p>
            <a:r>
              <a:rPr lang="en-US" b="1" dirty="0"/>
              <a:t>Unaffiliated - Citizens</a:t>
            </a:r>
          </a:p>
        </p:txBody>
      </p:sp>
      <p:pic>
        <p:nvPicPr>
          <p:cNvPr id="3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8619" y="2979971"/>
            <a:ext cx="1311240" cy="1317093"/>
          </a:xfrm>
          <a:prstGeom prst="rect">
            <a:avLst/>
          </a:prstGeom>
          <a:ln>
            <a:solidFill>
              <a:schemeClr val="tx1"/>
            </a:solidFill>
          </a:ln>
        </p:spPr>
      </p:pic>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0060" y="3752543"/>
            <a:ext cx="1311240" cy="1317093"/>
          </a:xfrm>
          <a:prstGeom prst="rect">
            <a:avLst/>
          </a:prstGeom>
          <a:ln>
            <a:solidFill>
              <a:schemeClr val="tx1"/>
            </a:solidFill>
          </a:ln>
        </p:spPr>
      </p:pic>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0060" y="2391778"/>
            <a:ext cx="1311240" cy="1317093"/>
          </a:xfrm>
          <a:prstGeom prst="rect">
            <a:avLst/>
          </a:prstGeom>
          <a:ln>
            <a:solidFill>
              <a:schemeClr val="tx1"/>
            </a:solidFill>
          </a:ln>
        </p:spPr>
      </p:pic>
      <p:sp>
        <p:nvSpPr>
          <p:cNvPr id="34" name="TextBox 33"/>
          <p:cNvSpPr txBox="1"/>
          <p:nvPr/>
        </p:nvSpPr>
        <p:spPr>
          <a:xfrm>
            <a:off x="6842206" y="1797004"/>
            <a:ext cx="1083030" cy="369332"/>
          </a:xfrm>
          <a:prstGeom prst="rect">
            <a:avLst/>
          </a:prstGeom>
          <a:noFill/>
        </p:spPr>
        <p:txBody>
          <a:bodyPr wrap="square" rtlCol="0">
            <a:spAutoFit/>
          </a:bodyPr>
          <a:lstStyle/>
          <a:p>
            <a:r>
              <a:rPr lang="en-US" b="1"/>
              <a:t>Citizen</a:t>
            </a:r>
            <a:endParaRPr lang="en-US" b="1" dirty="0"/>
          </a:p>
        </p:txBody>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19357" y="2317354"/>
            <a:ext cx="1435733" cy="1505786"/>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60060" y="2447013"/>
            <a:ext cx="1311240" cy="1261858"/>
          </a:xfrm>
          <a:prstGeom prst="rect">
            <a:avLst/>
          </a:prstGeom>
        </p:spPr>
      </p:pic>
      <p:pic>
        <p:nvPicPr>
          <p:cNvPr id="38" name="Picture 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1041" y="4162590"/>
            <a:ext cx="1316489" cy="1507216"/>
          </a:xfrm>
          <a:prstGeom prst="rect">
            <a:avLst/>
          </a:prstGeom>
        </p:spPr>
      </p:pic>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05530" y="3766804"/>
            <a:ext cx="1251816" cy="1252086"/>
          </a:xfrm>
          <a:prstGeom prst="rect">
            <a:avLst/>
          </a:prstGeom>
        </p:spPr>
      </p:pic>
      <p:sp>
        <p:nvSpPr>
          <p:cNvPr id="46" name="Rectangle 45"/>
          <p:cNvSpPr/>
          <p:nvPr/>
        </p:nvSpPr>
        <p:spPr>
          <a:xfrm>
            <a:off x="9224398" y="3229657"/>
            <a:ext cx="220570" cy="43417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 name="Rectangle 2"/>
          <p:cNvSpPr/>
          <p:nvPr/>
        </p:nvSpPr>
        <p:spPr>
          <a:xfrm>
            <a:off x="6842206" y="6017587"/>
            <a:ext cx="4200711" cy="369332"/>
          </a:xfrm>
          <a:prstGeom prst="rect">
            <a:avLst/>
          </a:prstGeom>
          <a:solidFill>
            <a:schemeClr val="bg1"/>
          </a:solidFill>
          <a:ln>
            <a:solidFill>
              <a:schemeClr val="tx2"/>
            </a:solidFill>
          </a:ln>
        </p:spPr>
        <p:txBody>
          <a:bodyPr wrap="square">
            <a:spAutoFit/>
          </a:bodyPr>
          <a:lstStyle/>
          <a:p>
            <a:r>
              <a:rPr lang="en-US" b="1"/>
              <a:t>Require Bi-Partisan Simple Majority</a:t>
            </a:r>
          </a:p>
        </p:txBody>
      </p:sp>
    </p:spTree>
    <p:extLst>
      <p:ext uri="{BB962C8B-B14F-4D97-AF65-F5344CB8AC3E}">
        <p14:creationId xmlns:p14="http://schemas.microsoft.com/office/powerpoint/2010/main" val="40365221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634" y="456924"/>
            <a:ext cx="6403203" cy="1336956"/>
          </a:xfrm>
        </p:spPr>
        <p:txBody>
          <a:bodyPr anchor="t"/>
          <a:lstStyle/>
          <a:p>
            <a:r>
              <a:rPr lang="en-US" dirty="0" smtClean="0"/>
              <a:t>Redistricting </a:t>
            </a:r>
            <a:r>
              <a:rPr lang="en-US" dirty="0"/>
              <a:t/>
            </a:r>
            <a:br>
              <a:rPr lang="en-US" dirty="0"/>
            </a:br>
            <a:r>
              <a:rPr lang="en-US" dirty="0"/>
              <a:t>Actions</a:t>
            </a:r>
          </a:p>
        </p:txBody>
      </p:sp>
      <p:grpSp>
        <p:nvGrpSpPr>
          <p:cNvPr id="9" name="Group 8">
            <a:extLst>
              <a:ext uri="{FF2B5EF4-FFF2-40B4-BE49-F238E27FC236}">
                <a16:creationId xmlns="" xmlns:a16="http://schemas.microsoft.com/office/drawing/2014/main" id="{4211834A-2178-454F-96DF-264E9F65D3E2}"/>
              </a:ext>
            </a:extLst>
          </p:cNvPr>
          <p:cNvGrpSpPr>
            <a:grpSpLocks/>
          </p:cNvGrpSpPr>
          <p:nvPr/>
        </p:nvGrpSpPr>
        <p:grpSpPr bwMode="auto">
          <a:xfrm>
            <a:off x="8446135" y="903924"/>
            <a:ext cx="3429603" cy="3039425"/>
            <a:chOff x="1266" y="-107"/>
            <a:chExt cx="2147" cy="1439"/>
          </a:xfrm>
        </p:grpSpPr>
        <p:pic>
          <p:nvPicPr>
            <p:cNvPr id="10" name="Picture 9">
              <a:extLst>
                <a:ext uri="{FF2B5EF4-FFF2-40B4-BE49-F238E27FC236}">
                  <a16:creationId xmlns="" xmlns:a16="http://schemas.microsoft.com/office/drawing/2014/main" id="{515E635E-778A-45F9-8FE4-4925B00D8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 y="-87"/>
              <a:ext cx="2147" cy="1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Box 13">
              <a:extLst>
                <a:ext uri="{FF2B5EF4-FFF2-40B4-BE49-F238E27FC236}">
                  <a16:creationId xmlns="" xmlns:a16="http://schemas.microsoft.com/office/drawing/2014/main" id="{4EF02976-71A2-4036-8658-42786AE15E02}"/>
                </a:ext>
              </a:extLst>
            </p:cNvPr>
            <p:cNvSpPr txBox="1">
              <a:spLocks noChangeArrowheads="1"/>
            </p:cNvSpPr>
            <p:nvPr/>
          </p:nvSpPr>
          <p:spPr bwMode="auto">
            <a:xfrm>
              <a:off x="3039" y="-107"/>
              <a:ext cx="106" cy="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255"/>
                </a:lnSpc>
              </a:pPr>
              <a:r>
                <a:rPr lang="en-US" sz="1250">
                  <a:solidFill>
                    <a:srgbClr val="005596"/>
                  </a:solidFill>
                  <a:latin typeface="Myriad Pro" charset="0"/>
                  <a:ea typeface="Calibri" charset="0"/>
                  <a:cs typeface="Times New Roman" charset="0"/>
                </a:rPr>
                <a:t>®</a:t>
              </a:r>
              <a:endParaRPr lang="en-US" sz="1100">
                <a:latin typeface="Calibri" charset="0"/>
                <a:ea typeface="Calibri" charset="0"/>
                <a:cs typeface="Times New Roman" charset="0"/>
              </a:endParaRPr>
            </a:p>
          </p:txBody>
        </p:sp>
      </p:grpSp>
      <p:sp>
        <p:nvSpPr>
          <p:cNvPr id="8" name="Content Placeholder 2"/>
          <p:cNvSpPr txBox="1">
            <a:spLocks/>
          </p:cNvSpPr>
          <p:nvPr/>
        </p:nvSpPr>
        <p:spPr>
          <a:xfrm>
            <a:off x="716634" y="2148456"/>
            <a:ext cx="10723035" cy="4343400"/>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Tx/>
              <a:buSzPct val="110000"/>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ClrTx/>
              <a:buSzPct val="110000"/>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ClrTx/>
              <a:buSzPct val="110000"/>
              <a:buFont typeface="Wingdings 2" pitchFamily="18" charset="2"/>
              <a:buChar char=""/>
              <a:defRPr sz="1800" kern="1200">
                <a:solidFill>
                  <a:schemeClr val="tx1"/>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sz="3200" dirty="0" smtClean="0"/>
              <a:t>1) </a:t>
            </a:r>
            <a:r>
              <a:rPr lang="en-US" sz="3200" dirty="0"/>
              <a:t>Support Redistricting Reform </a:t>
            </a:r>
            <a:r>
              <a:rPr lang="en-US" sz="3200" dirty="0" smtClean="0"/>
              <a:t>Bills</a:t>
            </a:r>
          </a:p>
          <a:p>
            <a:pPr marL="0" indent="0">
              <a:buNone/>
            </a:pPr>
            <a:r>
              <a:rPr lang="en-US" sz="3200" dirty="0" smtClean="0"/>
              <a:t>2) Complete Census – April 2020</a:t>
            </a:r>
          </a:p>
          <a:p>
            <a:pPr marL="0" indent="0">
              <a:buFont typeface="Wingdings 2" pitchFamily="18" charset="2"/>
              <a:buNone/>
            </a:pPr>
            <a:r>
              <a:rPr lang="en-US" sz="3200" dirty="0" smtClean="0"/>
              <a:t>3) Assist Others to Complete Census</a:t>
            </a:r>
          </a:p>
          <a:p>
            <a:pPr marL="0" indent="0">
              <a:buFont typeface="Wingdings 2" pitchFamily="18" charset="2"/>
              <a:buNone/>
            </a:pPr>
            <a:r>
              <a:rPr lang="en-US" sz="3200" dirty="0" smtClean="0"/>
              <a:t>4) Vote – Nov 2019, Nov 2020</a:t>
            </a:r>
          </a:p>
          <a:p>
            <a:pPr marL="0" indent="0">
              <a:buFont typeface="Wingdings 2" pitchFamily="18" charset="2"/>
              <a:buNone/>
            </a:pPr>
            <a:r>
              <a:rPr lang="en-US" sz="3200" dirty="0" smtClean="0"/>
              <a:t>5) Testify at Commission – June 2021</a:t>
            </a:r>
          </a:p>
          <a:p>
            <a:endParaRPr lang="en-US" sz="3200" dirty="0"/>
          </a:p>
        </p:txBody>
      </p:sp>
    </p:spTree>
    <p:extLst>
      <p:ext uri="{BB962C8B-B14F-4D97-AF65-F5344CB8AC3E}">
        <p14:creationId xmlns:p14="http://schemas.microsoft.com/office/powerpoint/2010/main" val="41755300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B7C1975D-9101-4106-BF16-74CBF0719F3E}"/>
              </a:ext>
            </a:extLst>
          </p:cNvPr>
          <p:cNvSpPr/>
          <p:nvPr/>
        </p:nvSpPr>
        <p:spPr>
          <a:xfrm>
            <a:off x="0" y="1818167"/>
            <a:ext cx="12192000" cy="3164043"/>
          </a:xfrm>
          <a:prstGeom prst="rect">
            <a:avLst/>
          </a:prstGeom>
          <a:solidFill>
            <a:schemeClr val="accent2">
              <a:lumMod val="75000"/>
            </a:schemeClr>
          </a:solidFill>
          <a:ln>
            <a:noFill/>
          </a:ln>
        </p:spPr>
        <p:txBody>
          <a:bodyPr rot="0" vert="horz" wrap="square" lIns="91440" tIns="45720" rIns="91440" bIns="45720" anchor="t" anchorCtr="0" upright="1">
            <a:noAutofit/>
          </a:bodyPr>
          <a:lstStyle/>
          <a:p>
            <a:endParaRPr lang="en-US" dirty="0">
              <a:solidFill>
                <a:schemeClr val="tx1"/>
              </a:solidFill>
            </a:endParaRPr>
          </a:p>
        </p:txBody>
      </p:sp>
      <p:sp>
        <p:nvSpPr>
          <p:cNvPr id="2" name="Title 1"/>
          <p:cNvSpPr>
            <a:spLocks noGrp="1"/>
          </p:cNvSpPr>
          <p:nvPr>
            <p:ph type="title"/>
          </p:nvPr>
        </p:nvSpPr>
        <p:spPr/>
        <p:txBody>
          <a:bodyPr/>
          <a:lstStyle/>
          <a:p>
            <a:pPr algn="ctr"/>
            <a:r>
              <a:rPr lang="en-US" dirty="0"/>
              <a:t>Discussion</a:t>
            </a:r>
          </a:p>
        </p:txBody>
      </p:sp>
      <p:sp>
        <p:nvSpPr>
          <p:cNvPr id="3" name="Content Placeholder 2"/>
          <p:cNvSpPr>
            <a:spLocks noGrp="1"/>
          </p:cNvSpPr>
          <p:nvPr>
            <p:ph idx="1"/>
          </p:nvPr>
        </p:nvSpPr>
        <p:spPr>
          <a:xfrm>
            <a:off x="732368" y="2687379"/>
            <a:ext cx="10723035" cy="1483241"/>
          </a:xfrm>
        </p:spPr>
        <p:txBody>
          <a:bodyPr>
            <a:normAutofit fontScale="92500" lnSpcReduction="10000"/>
          </a:bodyPr>
          <a:lstStyle/>
          <a:p>
            <a:pPr marL="0" indent="0">
              <a:buNone/>
            </a:pPr>
            <a:r>
              <a:rPr lang="en-US" sz="4400" dirty="0">
                <a:solidFill>
                  <a:schemeClr val="bg1"/>
                </a:solidFill>
              </a:rPr>
              <a:t>What actions </a:t>
            </a:r>
            <a:r>
              <a:rPr lang="en-US" sz="4400" dirty="0" smtClean="0">
                <a:solidFill>
                  <a:schemeClr val="bg1"/>
                </a:solidFill>
              </a:rPr>
              <a:t>will you </a:t>
            </a:r>
            <a:r>
              <a:rPr lang="en-US" sz="4400" dirty="0">
                <a:solidFill>
                  <a:schemeClr val="bg1"/>
                </a:solidFill>
              </a:rPr>
              <a:t>take?</a:t>
            </a:r>
          </a:p>
          <a:p>
            <a:pPr marL="0" indent="0">
              <a:buNone/>
            </a:pPr>
            <a:r>
              <a:rPr lang="en-US" sz="4400" dirty="0">
                <a:solidFill>
                  <a:schemeClr val="bg1"/>
                </a:solidFill>
              </a:rPr>
              <a:t>Additional </a:t>
            </a:r>
            <a:r>
              <a:rPr lang="en-US" sz="4400" dirty="0" smtClean="0">
                <a:solidFill>
                  <a:schemeClr val="bg1"/>
                </a:solidFill>
              </a:rPr>
              <a:t>questions</a:t>
            </a:r>
            <a:r>
              <a:rPr lang="en-US" sz="4400" dirty="0">
                <a:solidFill>
                  <a:schemeClr val="bg1"/>
                </a:solidFill>
              </a:rPr>
              <a:t>?  </a:t>
            </a:r>
          </a:p>
        </p:txBody>
      </p:sp>
      <p:pic>
        <p:nvPicPr>
          <p:cNvPr id="7" name="Graphic 6">
            <a:extLst>
              <a:ext uri="{FF2B5EF4-FFF2-40B4-BE49-F238E27FC236}">
                <a16:creationId xmlns="" xmlns:a16="http://schemas.microsoft.com/office/drawing/2014/main" id="{E4F7E162-1404-4350-8E4F-8E35F35D474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235000" y="1634649"/>
            <a:ext cx="3588702" cy="3588702"/>
          </a:xfrm>
          <a:prstGeom prst="rect">
            <a:avLst/>
          </a:prstGeom>
        </p:spPr>
      </p:pic>
    </p:spTree>
    <p:extLst>
      <p:ext uri="{BB962C8B-B14F-4D97-AF65-F5344CB8AC3E}">
        <p14:creationId xmlns:p14="http://schemas.microsoft.com/office/powerpoint/2010/main" val="390495385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eatte marathon mid crowd.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4895" y="0"/>
            <a:ext cx="12416895" cy="8272758"/>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a:xfrm>
            <a:off x="400050" y="274009"/>
            <a:ext cx="7554382" cy="928690"/>
          </a:xfrm>
          <a:solidFill>
            <a:schemeClr val="bg1"/>
          </a:solidFill>
        </p:spPr>
        <p:txBody>
          <a:bodyPr/>
          <a:lstStyle/>
          <a:p>
            <a:r>
              <a:rPr lang="en-US" dirty="0" smtClean="0"/>
              <a:t>Government only works </a:t>
            </a:r>
            <a:r>
              <a:rPr lang="is-IS" dirty="0" smtClean="0"/>
              <a:t>…</a:t>
            </a:r>
            <a:endParaRPr lang="en-US" dirty="0"/>
          </a:p>
        </p:txBody>
      </p:sp>
      <p:sp>
        <p:nvSpPr>
          <p:cNvPr id="6" name="Title 1"/>
          <p:cNvSpPr txBox="1">
            <a:spLocks/>
          </p:cNvSpPr>
          <p:nvPr/>
        </p:nvSpPr>
        <p:spPr>
          <a:xfrm>
            <a:off x="6394717" y="5479650"/>
            <a:ext cx="5521853" cy="928690"/>
          </a:xfrm>
          <a:prstGeom prst="rect">
            <a:avLst/>
          </a:prstGeom>
          <a:solidFill>
            <a:schemeClr val="bg1"/>
          </a:solidFill>
        </p:spPr>
        <p:txBody>
          <a:bodyPr vert="horz" lIns="91440" tIns="45720" rIns="91440" bIns="45720" rtlCol="0" anchor="b" anchorCtr="0">
            <a:noAutofit/>
          </a:bodyPr>
          <a:lstStyle>
            <a:lvl1pPr algn="l" defTabSz="914400" rtl="0" eaLnBrk="1" latinLnBrk="0" hangingPunct="1">
              <a:lnSpc>
                <a:spcPct val="90000"/>
              </a:lnSpc>
              <a:spcBef>
                <a:spcPct val="0"/>
              </a:spcBef>
              <a:buNone/>
              <a:defRPr sz="4600" b="1" kern="1200" dirty="0">
                <a:solidFill>
                  <a:schemeClr val="tx1"/>
                </a:solidFill>
                <a:latin typeface="+mj-lt"/>
                <a:ea typeface="+mj-ea"/>
                <a:cs typeface="+mj-cs"/>
              </a:defRPr>
            </a:lvl1pPr>
          </a:lstStyle>
          <a:p>
            <a:r>
              <a:rPr lang="is-IS" smtClean="0"/>
              <a:t>…if we participate.</a:t>
            </a:r>
            <a:endParaRPr lang="en-US" dirty="0"/>
          </a:p>
        </p:txBody>
      </p:sp>
    </p:spTree>
    <p:extLst>
      <p:ext uri="{BB962C8B-B14F-4D97-AF65-F5344CB8AC3E}">
        <p14:creationId xmlns:p14="http://schemas.microsoft.com/office/powerpoint/2010/main" val="70998019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ME</a:t>
            </a:r>
          </a:p>
        </p:txBody>
      </p:sp>
      <p:sp>
        <p:nvSpPr>
          <p:cNvPr id="3" name="Content Placeholder 2"/>
          <p:cNvSpPr>
            <a:spLocks noGrp="1"/>
          </p:cNvSpPr>
          <p:nvPr>
            <p:ph idx="1"/>
          </p:nvPr>
        </p:nvSpPr>
        <p:spPr/>
        <p:txBody>
          <a:bodyPr>
            <a:noAutofit/>
          </a:bodyPr>
          <a:lstStyle/>
          <a:p>
            <a:pPr marL="0" indent="0">
              <a:spcBef>
                <a:spcPts val="800"/>
              </a:spcBef>
              <a:buNone/>
            </a:pPr>
            <a:endParaRPr lang="en-US" dirty="0"/>
          </a:p>
          <a:p>
            <a:pPr marL="0" indent="0">
              <a:spcBef>
                <a:spcPts val="800"/>
              </a:spcBef>
              <a:buNone/>
            </a:pPr>
            <a:r>
              <a:rPr lang="en-US" dirty="0" smtClean="0"/>
              <a:t>Presenter </a:t>
            </a:r>
            <a:r>
              <a:rPr lang="en-US" dirty="0"/>
              <a:t>Contact information here. </a:t>
            </a:r>
          </a:p>
          <a:p>
            <a:pPr marL="0" indent="0">
              <a:spcBef>
                <a:spcPts val="800"/>
              </a:spcBef>
              <a:buNone/>
            </a:pPr>
            <a:endParaRPr lang="en-US" dirty="0"/>
          </a:p>
          <a:p>
            <a:pPr marL="0" indent="0">
              <a:spcBef>
                <a:spcPts val="800"/>
              </a:spcBef>
              <a:buNone/>
            </a:pPr>
            <a:endParaRPr lang="en-US" dirty="0"/>
          </a:p>
          <a:p>
            <a:pPr marL="0" indent="0">
              <a:spcBef>
                <a:spcPts val="800"/>
              </a:spcBef>
              <a:buNone/>
            </a:pPr>
            <a:r>
              <a:rPr lang="en-US" dirty="0"/>
              <a:t>Local LWV League Information</a:t>
            </a:r>
          </a:p>
          <a:p>
            <a:pPr marL="0" indent="0">
              <a:spcBef>
                <a:spcPts val="800"/>
              </a:spcBef>
              <a:buNone/>
            </a:pPr>
            <a:endParaRPr lang="en-US" dirty="0"/>
          </a:p>
        </p:txBody>
      </p:sp>
      <p:pic>
        <p:nvPicPr>
          <p:cNvPr id="7" name="Graphic 6">
            <a:extLst>
              <a:ext uri="{FF2B5EF4-FFF2-40B4-BE49-F238E27FC236}">
                <a16:creationId xmlns="" xmlns:a16="http://schemas.microsoft.com/office/drawing/2014/main" id="{1AD8BDE1-72FA-4AB1-A6F6-5287DBF0D75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7691437" y="1100137"/>
            <a:ext cx="4657726" cy="4657726"/>
          </a:xfrm>
          <a:prstGeom prst="rect">
            <a:avLst/>
          </a:prstGeom>
        </p:spPr>
      </p:pic>
    </p:spTree>
    <p:extLst>
      <p:ext uri="{BB962C8B-B14F-4D97-AF65-F5344CB8AC3E}">
        <p14:creationId xmlns:p14="http://schemas.microsoft.com/office/powerpoint/2010/main" val="76377383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38403" y="739591"/>
            <a:ext cx="6906679" cy="5499847"/>
          </a:xfrm>
          <a:solidFill>
            <a:srgbClr val="FFFF00"/>
          </a:solidFill>
        </p:spPr>
        <p:txBody>
          <a:bodyPr/>
          <a:lstStyle/>
          <a:p>
            <a:r>
              <a:rPr lang="en-US" sz="5400" dirty="0"/>
              <a:t>Back </a:t>
            </a:r>
            <a:r>
              <a:rPr lang="en-US" sz="5400"/>
              <a:t>Up Slides</a:t>
            </a:r>
            <a:br>
              <a:rPr lang="en-US" sz="5400"/>
            </a:br>
            <a:r>
              <a:rPr lang="en-US" sz="5400"/>
              <a:t/>
            </a:r>
            <a:br>
              <a:rPr lang="en-US" sz="5400"/>
            </a:br>
            <a:r>
              <a:rPr lang="en-US" sz="5400"/>
              <a:t/>
            </a:r>
            <a:br>
              <a:rPr lang="en-US" sz="5400"/>
            </a:br>
            <a:endParaRPr lang="en-US" sz="5400" dirty="0"/>
          </a:p>
        </p:txBody>
      </p:sp>
    </p:spTree>
    <p:extLst>
      <p:ext uri="{BB962C8B-B14F-4D97-AF65-F5344CB8AC3E}">
        <p14:creationId xmlns:p14="http://schemas.microsoft.com/office/powerpoint/2010/main" val="9551670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COUNTDOWN</a:t>
            </a:r>
          </a:p>
        </p:txBody>
      </p:sp>
      <p:sp>
        <p:nvSpPr>
          <p:cNvPr id="3" name="Content Placeholder 2"/>
          <p:cNvSpPr>
            <a:spLocks noGrp="1"/>
          </p:cNvSpPr>
          <p:nvPr>
            <p:ph idx="1"/>
          </p:nvPr>
        </p:nvSpPr>
        <p:spPr/>
        <p:txBody>
          <a:bodyPr>
            <a:normAutofit/>
          </a:bodyPr>
          <a:lstStyle/>
          <a:p>
            <a:pPr marL="0" indent="0">
              <a:buNone/>
            </a:pPr>
            <a:r>
              <a:rPr lang="en-US" b="1" u="sng" dirty="0">
                <a:solidFill>
                  <a:schemeClr val="accent2">
                    <a:lumMod val="75000"/>
                  </a:schemeClr>
                </a:solidFill>
              </a:rPr>
              <a:t/>
            </a:r>
            <a:br>
              <a:rPr lang="en-US" b="1" u="sng" dirty="0">
                <a:solidFill>
                  <a:schemeClr val="accent2">
                    <a:lumMod val="75000"/>
                  </a:schemeClr>
                </a:solidFill>
              </a:rPr>
            </a:br>
            <a:r>
              <a:rPr lang="en-US" b="1" u="sng" dirty="0" smtClean="0">
                <a:solidFill>
                  <a:schemeClr val="accent2">
                    <a:lumMod val="75000"/>
                  </a:schemeClr>
                </a:solidFill>
              </a:rPr>
              <a:t>2017-2021</a:t>
            </a:r>
            <a:r>
              <a:rPr lang="en-US" dirty="0"/>
              <a:t/>
            </a:r>
            <a:br>
              <a:rPr lang="en-US" dirty="0"/>
            </a:br>
            <a:r>
              <a:rPr lang="en-US" dirty="0" smtClean="0"/>
              <a:t>Educate &amp; Engage </a:t>
            </a:r>
          </a:p>
          <a:p>
            <a:pPr marL="0" indent="0">
              <a:buNone/>
            </a:pPr>
            <a:r>
              <a:rPr lang="en-US" b="1" u="sng" dirty="0" smtClean="0">
                <a:solidFill>
                  <a:schemeClr val="accent2">
                    <a:lumMod val="75000"/>
                  </a:schemeClr>
                </a:solidFill>
              </a:rPr>
              <a:t>2020 – Jan - Mar</a:t>
            </a:r>
            <a:r>
              <a:rPr lang="en-US" dirty="0" smtClean="0"/>
              <a:t/>
            </a:r>
            <a:br>
              <a:rPr lang="en-US" dirty="0" smtClean="0"/>
            </a:br>
            <a:r>
              <a:rPr lang="en-US" dirty="0" smtClean="0"/>
              <a:t>Support Redistricting Reform Bills</a:t>
            </a:r>
          </a:p>
          <a:p>
            <a:pPr marL="0" indent="0">
              <a:buNone/>
            </a:pPr>
            <a:r>
              <a:rPr lang="en-US" b="1" u="sng" dirty="0" smtClean="0">
                <a:solidFill>
                  <a:schemeClr val="accent2">
                    <a:lumMod val="75000"/>
                  </a:schemeClr>
                </a:solidFill>
              </a:rPr>
              <a:t>2020 - April</a:t>
            </a:r>
            <a:r>
              <a:rPr lang="en-US" dirty="0"/>
              <a:t/>
            </a:r>
            <a:br>
              <a:rPr lang="en-US" dirty="0"/>
            </a:br>
            <a:r>
              <a:rPr lang="en-US" dirty="0" smtClean="0"/>
              <a:t>Publicize &amp; Volunteer for Census</a:t>
            </a:r>
            <a:endParaRPr lang="en-US" dirty="0"/>
          </a:p>
          <a:p>
            <a:pPr marL="0" indent="0">
              <a:buNone/>
            </a:pPr>
            <a:r>
              <a:rPr lang="en-US" b="1" u="sng" dirty="0" smtClean="0">
                <a:solidFill>
                  <a:schemeClr val="accent2">
                    <a:lumMod val="75000"/>
                  </a:schemeClr>
                </a:solidFill>
              </a:rPr>
              <a:t>2021 - June</a:t>
            </a:r>
            <a:r>
              <a:rPr lang="en-US" dirty="0"/>
              <a:t/>
            </a:r>
            <a:br>
              <a:rPr lang="en-US" dirty="0"/>
            </a:br>
            <a:r>
              <a:rPr lang="en-US" dirty="0"/>
              <a:t>Testify. </a:t>
            </a:r>
            <a:r>
              <a:rPr lang="en-US" dirty="0" smtClean="0"/>
              <a:t>Create Maps. </a:t>
            </a:r>
            <a:endParaRPr lang="en-US" dirty="0"/>
          </a:p>
        </p:txBody>
      </p:sp>
      <p:pic>
        <p:nvPicPr>
          <p:cNvPr id="5" name="Graphic 4">
            <a:extLst>
              <a:ext uri="{FF2B5EF4-FFF2-40B4-BE49-F238E27FC236}">
                <a16:creationId xmlns="" xmlns:a16="http://schemas.microsoft.com/office/drawing/2014/main" id="{2F57D70B-D809-4587-9166-77F259879D4E}"/>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772400" y="1081090"/>
            <a:ext cx="4862511" cy="4862511"/>
          </a:xfrm>
          <a:prstGeom prst="rect">
            <a:avLst/>
          </a:prstGeom>
        </p:spPr>
      </p:pic>
    </p:spTree>
    <p:extLst>
      <p:ext uri="{BB962C8B-B14F-4D97-AF65-F5344CB8AC3E}">
        <p14:creationId xmlns:p14="http://schemas.microsoft.com/office/powerpoint/2010/main" val="41943397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92500" lnSpcReduction="20000"/>
          </a:bodyPr>
          <a:lstStyle/>
          <a:p>
            <a:r>
              <a:rPr lang="en-US" u="sng" dirty="0"/>
              <a:t>Politics of the Possible </a:t>
            </a:r>
            <a:r>
              <a:rPr lang="en-US" dirty="0"/>
              <a:t>by Mary Ellen McCaffree </a:t>
            </a:r>
            <a:r>
              <a:rPr lang="en-US" dirty="0" err="1"/>
              <a:t>Politicsofthepossible.com</a:t>
            </a:r>
            <a:endParaRPr lang="en-US" dirty="0"/>
          </a:p>
          <a:p>
            <a:r>
              <a:rPr lang="en-US" dirty="0" err="1"/>
              <a:t>redistricting.lls.edu</a:t>
            </a:r>
            <a:endParaRPr lang="en-US" dirty="0"/>
          </a:p>
          <a:p>
            <a:r>
              <a:rPr lang="en-US" dirty="0" err="1"/>
              <a:t>www.brennancenter.org</a:t>
            </a:r>
            <a:r>
              <a:rPr lang="en-US" dirty="0"/>
              <a:t>/issues/redistricting</a:t>
            </a:r>
            <a:br>
              <a:rPr lang="en-US" dirty="0"/>
            </a:br>
            <a:r>
              <a:rPr lang="en-US" sz="1600" dirty="0"/>
              <a:t>The Brennan Center supports reforming the redistricting process so that it is independent, transparent, and ensures that communities are fully and fairly represented in Congress and the nation’s legislative bodies.</a:t>
            </a:r>
          </a:p>
          <a:p>
            <a:r>
              <a:rPr lang="en-US" dirty="0" err="1"/>
              <a:t>ballotpedia.org</a:t>
            </a:r>
            <a:r>
              <a:rPr lang="en-US" dirty="0"/>
              <a:t>/</a:t>
            </a:r>
            <a:r>
              <a:rPr lang="en-US" dirty="0" err="1"/>
              <a:t>Redistricting_in_Florida</a:t>
            </a:r>
            <a:endParaRPr lang="en-US" dirty="0"/>
          </a:p>
          <a:p>
            <a:r>
              <a:rPr lang="en-US" dirty="0"/>
              <a:t>http://</a:t>
            </a:r>
            <a:r>
              <a:rPr lang="en-US" dirty="0" err="1"/>
              <a:t>app.leg.wa.gov</a:t>
            </a:r>
            <a:r>
              <a:rPr lang="en-US" dirty="0"/>
              <a:t>/</a:t>
            </a:r>
            <a:r>
              <a:rPr lang="en-US" dirty="0" err="1"/>
              <a:t>oralhistory</a:t>
            </a:r>
            <a:r>
              <a:rPr lang="en-US" dirty="0"/>
              <a:t>/redistricting2</a:t>
            </a:r>
          </a:p>
          <a:p>
            <a:r>
              <a:rPr lang="en-US" dirty="0" err="1"/>
              <a:t>origins.osu.edu</a:t>
            </a:r>
            <a:r>
              <a:rPr lang="en-US" dirty="0"/>
              <a:t>/article/re-mapping-american-politics-redistricting-revolution-fifty-years-later</a:t>
            </a:r>
          </a:p>
          <a:p>
            <a:r>
              <a:rPr lang="en-US" dirty="0"/>
              <a:t>www.redistricting.wa.gov</a:t>
            </a:r>
          </a:p>
          <a:p>
            <a:endParaRPr lang="en-US" dirty="0"/>
          </a:p>
          <a:p>
            <a:endParaRPr lang="en-US" dirty="0"/>
          </a:p>
        </p:txBody>
      </p:sp>
    </p:spTree>
    <p:extLst>
      <p:ext uri="{BB962C8B-B14F-4D97-AF65-F5344CB8AC3E}">
        <p14:creationId xmlns:p14="http://schemas.microsoft.com/office/powerpoint/2010/main" val="2117047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the Census Bureau?</a:t>
            </a:r>
          </a:p>
        </p:txBody>
      </p:sp>
      <p:sp>
        <p:nvSpPr>
          <p:cNvPr id="3" name="Content Placeholder 2"/>
          <p:cNvSpPr>
            <a:spLocks noGrp="1"/>
          </p:cNvSpPr>
          <p:nvPr>
            <p:ph idx="1"/>
          </p:nvPr>
        </p:nvSpPr>
        <p:spPr/>
        <p:txBody>
          <a:bodyPr>
            <a:noAutofit/>
          </a:bodyPr>
          <a:lstStyle/>
          <a:p>
            <a:pPr>
              <a:spcBef>
                <a:spcPts val="200"/>
              </a:spcBef>
            </a:pPr>
            <a:r>
              <a:rPr lang="en-US" sz="2000" dirty="0"/>
              <a:t>Formed: July 1, 1902; 116 years ago</a:t>
            </a:r>
          </a:p>
          <a:p>
            <a:pPr>
              <a:spcBef>
                <a:spcPts val="200"/>
              </a:spcBef>
            </a:pPr>
            <a:r>
              <a:rPr lang="en-US" sz="2000" dirty="0"/>
              <a:t>Headquarters: Suitland, Maryland, U.S.</a:t>
            </a:r>
          </a:p>
          <a:p>
            <a:pPr>
              <a:spcBef>
                <a:spcPts val="200"/>
              </a:spcBef>
            </a:pPr>
            <a:r>
              <a:rPr lang="en-US" sz="2000" dirty="0"/>
              <a:t>Employees:	4,285 (2018)</a:t>
            </a:r>
          </a:p>
          <a:p>
            <a:pPr>
              <a:spcBef>
                <a:spcPts val="200"/>
              </a:spcBef>
            </a:pPr>
            <a:endParaRPr lang="en-US" sz="2000" dirty="0"/>
          </a:p>
          <a:p>
            <a:pPr>
              <a:spcBef>
                <a:spcPts val="200"/>
              </a:spcBef>
            </a:pPr>
            <a:r>
              <a:rPr lang="en-US" sz="2000" dirty="0"/>
              <a:t>Annual budgets:</a:t>
            </a:r>
          </a:p>
          <a:p>
            <a:pPr lvl="1">
              <a:spcBef>
                <a:spcPts val="200"/>
              </a:spcBef>
            </a:pPr>
            <a:r>
              <a:rPr lang="en-US" sz="1800" dirty="0"/>
              <a:t>US$1.5 billion (2017)</a:t>
            </a:r>
          </a:p>
          <a:p>
            <a:pPr lvl="1">
              <a:spcBef>
                <a:spcPts val="200"/>
              </a:spcBef>
            </a:pPr>
            <a:r>
              <a:rPr lang="en-US" sz="1800" dirty="0"/>
              <a:t>US$1.5 billion (2018)</a:t>
            </a:r>
          </a:p>
          <a:p>
            <a:pPr lvl="1">
              <a:spcBef>
                <a:spcPts val="200"/>
              </a:spcBef>
            </a:pPr>
            <a:r>
              <a:rPr lang="en-US" sz="1800" dirty="0"/>
              <a:t>US$3.8 billion (est. 2019)</a:t>
            </a:r>
          </a:p>
          <a:p>
            <a:pPr lvl="1">
              <a:spcBef>
                <a:spcPts val="200"/>
              </a:spcBef>
            </a:pPr>
            <a:endParaRPr lang="en-US" sz="1800" dirty="0"/>
          </a:p>
          <a:p>
            <a:pPr>
              <a:spcBef>
                <a:spcPts val="200"/>
              </a:spcBef>
            </a:pPr>
            <a:r>
              <a:rPr lang="en-US" sz="2000" dirty="0"/>
              <a:t>Agency executives:</a:t>
            </a:r>
          </a:p>
          <a:p>
            <a:pPr lvl="1">
              <a:spcBef>
                <a:spcPts val="200"/>
              </a:spcBef>
            </a:pPr>
            <a:r>
              <a:rPr lang="en-US" sz="1800" dirty="0"/>
              <a:t>Ron Dillingham, Director</a:t>
            </a:r>
          </a:p>
          <a:p>
            <a:pPr lvl="1">
              <a:spcBef>
                <a:spcPts val="200"/>
              </a:spcBef>
            </a:pPr>
            <a:r>
              <a:rPr lang="en-US" sz="1800" dirty="0"/>
              <a:t>Enrique Lamas, Acting Deputy Director</a:t>
            </a:r>
          </a:p>
          <a:p>
            <a:pPr>
              <a:spcBef>
                <a:spcPts val="200"/>
              </a:spcBef>
            </a:pPr>
            <a:r>
              <a:rPr lang="en-US" sz="2000" dirty="0"/>
              <a:t>Parent agency: Department of Commerce</a:t>
            </a:r>
          </a:p>
          <a:p>
            <a:pPr>
              <a:spcBef>
                <a:spcPts val="200"/>
              </a:spcBef>
            </a:pPr>
            <a:r>
              <a:rPr lang="en-US" sz="2000" dirty="0"/>
              <a:t>Website: </a:t>
            </a:r>
            <a:r>
              <a:rPr lang="en-US" sz="2000" dirty="0" err="1"/>
              <a:t>www.census.gov</a:t>
            </a:r>
            <a:endParaRPr lang="en-US" sz="2000" dirty="0"/>
          </a:p>
        </p:txBody>
      </p:sp>
      <p:pic>
        <p:nvPicPr>
          <p:cNvPr id="4" name="Picture 3" descr="Dept of Comm Bureau of the Censu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0477" y="1600201"/>
            <a:ext cx="3006082" cy="3006082"/>
          </a:xfrm>
          <a:prstGeom prst="rect">
            <a:avLst/>
          </a:prstGeom>
        </p:spPr>
      </p:pic>
    </p:spTree>
    <p:extLst>
      <p:ext uri="{BB962C8B-B14F-4D97-AF65-F5344CB8AC3E}">
        <p14:creationId xmlns:p14="http://schemas.microsoft.com/office/powerpoint/2010/main" val="4242912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2369" y="1600201"/>
            <a:ext cx="4443788" cy="4343400"/>
          </a:xfrm>
        </p:spPr>
        <p:txBody>
          <a:bodyPr/>
          <a:lstStyle/>
          <a:p>
            <a:r>
              <a:rPr lang="en-US" dirty="0"/>
              <a:t>Yes. </a:t>
            </a:r>
          </a:p>
          <a:p>
            <a:r>
              <a:rPr lang="en-US" dirty="0"/>
              <a:t>Illegal – fines not </a:t>
            </a:r>
            <a:r>
              <a:rPr lang="en-US" dirty="0" err="1"/>
              <a:t>inforced</a:t>
            </a:r>
            <a:endParaRPr lang="en-US" dirty="0"/>
          </a:p>
          <a:p>
            <a:r>
              <a:rPr lang="en-US" dirty="0"/>
              <a:t>Cost to send someone out – if don’t return</a:t>
            </a:r>
          </a:p>
          <a:p>
            <a:r>
              <a:rPr lang="en-US" dirty="0"/>
              <a:t>If you return – No one comes to your door. </a:t>
            </a:r>
          </a:p>
        </p:txBody>
      </p:sp>
      <p:pic>
        <p:nvPicPr>
          <p:cNvPr id="4" name="Picture 3" descr="3_282018_beltway-census8201_c0-0-1200-699_s885x516.jpg"/>
          <p:cNvPicPr>
            <a:picLocks noChangeAspect="1"/>
          </p:cNvPicPr>
          <p:nvPr/>
        </p:nvPicPr>
        <p:blipFill rotWithShape="1">
          <a:blip r:embed="rId3">
            <a:extLst>
              <a:ext uri="{28A0092B-C50C-407E-A947-70E740481C1C}">
                <a14:useLocalDpi xmlns:a14="http://schemas.microsoft.com/office/drawing/2010/main" val="0"/>
              </a:ext>
            </a:extLst>
          </a:blip>
          <a:srcRect t="6741" b="2889"/>
          <a:stretch/>
        </p:blipFill>
        <p:spPr>
          <a:xfrm>
            <a:off x="501052" y="571500"/>
            <a:ext cx="11218323" cy="591094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435972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eason why - hard to count.png"/>
          <p:cNvPicPr>
            <a:picLocks noGrp="1" noChangeAspect="1"/>
          </p:cNvPicPr>
          <p:nvPr>
            <p:ph idx="1"/>
          </p:nvPr>
        </p:nvPicPr>
        <p:blipFill>
          <a:blip r:embed="rId2">
            <a:extLst>
              <a:ext uri="{28A0092B-C50C-407E-A947-70E740481C1C}">
                <a14:useLocalDpi xmlns:a14="http://schemas.microsoft.com/office/drawing/2010/main" val="0"/>
              </a:ext>
            </a:extLst>
          </a:blip>
          <a:srcRect l="-1015" r="-1015"/>
          <a:stretch>
            <a:fillRect/>
          </a:stretch>
        </p:blipFill>
        <p:spPr>
          <a:xfrm>
            <a:off x="899364" y="458579"/>
            <a:ext cx="10885842" cy="5879127"/>
          </a:xfrm>
          <a:solidFill>
            <a:srgbClr val="FFFFFF"/>
          </a:solidFill>
        </p:spPr>
      </p:pic>
      <p:sp>
        <p:nvSpPr>
          <p:cNvPr id="2" name="Title 1"/>
          <p:cNvSpPr>
            <a:spLocks noGrp="1"/>
          </p:cNvSpPr>
          <p:nvPr>
            <p:ph type="title"/>
          </p:nvPr>
        </p:nvSpPr>
        <p:spPr>
          <a:xfrm>
            <a:off x="1524000" y="282199"/>
            <a:ext cx="9144000" cy="844860"/>
          </a:xfrm>
          <a:solidFill>
            <a:srgbClr val="FFFFFF"/>
          </a:solidFill>
        </p:spPr>
        <p:txBody>
          <a:bodyPr/>
          <a:lstStyle/>
          <a:p>
            <a:r>
              <a:rPr lang="en-US" dirty="0"/>
              <a:t>Framework for Hard-to-Count</a:t>
            </a:r>
          </a:p>
        </p:txBody>
      </p:sp>
    </p:spTree>
    <p:extLst>
      <p:ext uri="{BB962C8B-B14F-4D97-AF65-F5344CB8AC3E}">
        <p14:creationId xmlns:p14="http://schemas.microsoft.com/office/powerpoint/2010/main" val="38734469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4460" y="0"/>
            <a:ext cx="8042276" cy="1336956"/>
          </a:xfrm>
        </p:spPr>
        <p:txBody>
          <a:bodyPr/>
          <a:lstStyle/>
          <a:p>
            <a:r>
              <a:rPr lang="en-US" dirty="0"/>
              <a:t>Who is Hard to Count?</a:t>
            </a:r>
          </a:p>
        </p:txBody>
      </p:sp>
      <p:sp>
        <p:nvSpPr>
          <p:cNvPr id="3" name="Content Placeholder 2"/>
          <p:cNvSpPr>
            <a:spLocks noGrp="1"/>
          </p:cNvSpPr>
          <p:nvPr>
            <p:ph idx="1"/>
          </p:nvPr>
        </p:nvSpPr>
        <p:spPr>
          <a:xfrm>
            <a:off x="3013987" y="1490911"/>
            <a:ext cx="8458028" cy="4925628"/>
          </a:xfrm>
        </p:spPr>
        <p:txBody>
          <a:bodyPr>
            <a:normAutofit lnSpcReduction="10000"/>
          </a:bodyPr>
          <a:lstStyle/>
          <a:p>
            <a:pPr>
              <a:spcBef>
                <a:spcPts val="800"/>
              </a:spcBef>
            </a:pPr>
            <a:r>
              <a:rPr lang="en-US" dirty="0"/>
              <a:t>Young children</a:t>
            </a:r>
          </a:p>
          <a:p>
            <a:pPr>
              <a:spcBef>
                <a:spcPts val="800"/>
              </a:spcBef>
            </a:pPr>
            <a:r>
              <a:rPr lang="en-US" dirty="0"/>
              <a:t>Highly mobile persons</a:t>
            </a:r>
          </a:p>
          <a:p>
            <a:pPr>
              <a:spcBef>
                <a:spcPts val="800"/>
              </a:spcBef>
            </a:pPr>
            <a:r>
              <a:rPr lang="en-US" dirty="0"/>
              <a:t>Racial and ethnic minorities</a:t>
            </a:r>
          </a:p>
          <a:p>
            <a:pPr>
              <a:spcBef>
                <a:spcPts val="800"/>
              </a:spcBef>
            </a:pPr>
            <a:r>
              <a:rPr lang="en-US" dirty="0"/>
              <a:t>Undocumented immigrants</a:t>
            </a:r>
          </a:p>
          <a:p>
            <a:pPr>
              <a:spcBef>
                <a:spcPts val="800"/>
              </a:spcBef>
            </a:pPr>
            <a:r>
              <a:rPr lang="en-US" dirty="0"/>
              <a:t>Persons who distrust the government</a:t>
            </a:r>
          </a:p>
          <a:p>
            <a:pPr>
              <a:spcBef>
                <a:spcPts val="800"/>
              </a:spcBef>
            </a:pPr>
            <a:r>
              <a:rPr lang="en-US" dirty="0"/>
              <a:t>LGBTQ+ persons</a:t>
            </a:r>
          </a:p>
          <a:p>
            <a:pPr>
              <a:spcBef>
                <a:spcPts val="800"/>
              </a:spcBef>
            </a:pPr>
            <a:r>
              <a:rPr lang="en-US" dirty="0"/>
              <a:t>Non-English speakers</a:t>
            </a:r>
          </a:p>
          <a:p>
            <a:pPr>
              <a:spcBef>
                <a:spcPts val="800"/>
              </a:spcBef>
            </a:pPr>
            <a:r>
              <a:rPr lang="en-US" dirty="0"/>
              <a:t>Low income persons</a:t>
            </a:r>
          </a:p>
          <a:p>
            <a:pPr>
              <a:spcBef>
                <a:spcPts val="800"/>
              </a:spcBef>
            </a:pPr>
            <a:r>
              <a:rPr lang="en-US" dirty="0"/>
              <a:t>Persons experiencing homelessness</a:t>
            </a:r>
          </a:p>
          <a:p>
            <a:pPr>
              <a:spcBef>
                <a:spcPts val="800"/>
              </a:spcBef>
            </a:pPr>
            <a:r>
              <a:rPr lang="en-US" dirty="0"/>
              <a:t>Person who do not live in traditional housing</a:t>
            </a:r>
          </a:p>
          <a:p>
            <a:pPr>
              <a:spcBef>
                <a:spcPts val="800"/>
              </a:spcBef>
            </a:pPr>
            <a:r>
              <a:rPr lang="en-US" dirty="0"/>
              <a:t>Person with mental or physical disabilities</a:t>
            </a:r>
          </a:p>
          <a:p>
            <a:pPr>
              <a:spcBef>
                <a:spcPts val="800"/>
              </a:spcBef>
            </a:pPr>
            <a:endParaRPr lang="en-US" dirty="0"/>
          </a:p>
        </p:txBody>
      </p:sp>
    </p:spTree>
    <p:extLst>
      <p:ext uri="{BB962C8B-B14F-4D97-AF65-F5344CB8AC3E}">
        <p14:creationId xmlns:p14="http://schemas.microsoft.com/office/powerpoint/2010/main" val="19555220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hode-island-clipart-6TypyMRTn.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454" y="1689724"/>
            <a:ext cx="5029200" cy="6858000"/>
          </a:xfrm>
          <a:prstGeom prst="rect">
            <a:avLst/>
          </a:prstGeom>
        </p:spPr>
      </p:pic>
      <p:sp>
        <p:nvSpPr>
          <p:cNvPr id="2" name="Title 1"/>
          <p:cNvSpPr>
            <a:spLocks noGrp="1"/>
          </p:cNvSpPr>
          <p:nvPr>
            <p:ph type="title"/>
          </p:nvPr>
        </p:nvSpPr>
        <p:spPr/>
        <p:txBody>
          <a:bodyPr/>
          <a:lstStyle/>
          <a:p>
            <a:r>
              <a:rPr lang="en-US" dirty="0"/>
              <a:t>2018 End-to-End Test</a:t>
            </a:r>
          </a:p>
        </p:txBody>
      </p:sp>
      <p:sp>
        <p:nvSpPr>
          <p:cNvPr id="3" name="Content Placeholder 2"/>
          <p:cNvSpPr>
            <a:spLocks noGrp="1"/>
          </p:cNvSpPr>
          <p:nvPr>
            <p:ph idx="1"/>
          </p:nvPr>
        </p:nvSpPr>
        <p:spPr>
          <a:xfrm>
            <a:off x="5490700" y="1444535"/>
            <a:ext cx="5177300" cy="5524221"/>
          </a:xfrm>
          <a:solidFill>
            <a:srgbClr val="FFFFFF"/>
          </a:solidFill>
        </p:spPr>
        <p:txBody>
          <a:bodyPr>
            <a:normAutofit/>
          </a:bodyPr>
          <a:lstStyle/>
          <a:p>
            <a:r>
              <a:rPr lang="en-US" dirty="0"/>
              <a:t>All system deployed and integrated effectively</a:t>
            </a:r>
          </a:p>
          <a:p>
            <a:r>
              <a:rPr lang="en-US" dirty="0"/>
              <a:t>Address update response 95% (local governments)</a:t>
            </a:r>
          </a:p>
          <a:p>
            <a:r>
              <a:rPr lang="en-US" dirty="0"/>
              <a:t>Good response rate</a:t>
            </a:r>
          </a:p>
          <a:p>
            <a:pPr lvl="1"/>
            <a:r>
              <a:rPr lang="en-US" dirty="0"/>
              <a:t>Self Response = 52.3% </a:t>
            </a:r>
          </a:p>
          <a:p>
            <a:pPr lvl="1"/>
            <a:r>
              <a:rPr lang="en-US" dirty="0"/>
              <a:t>Without advertising campaigns</a:t>
            </a:r>
          </a:p>
          <a:p>
            <a:r>
              <a:rPr lang="en-US" dirty="0"/>
              <a:t>Secure: 1000s of cyber attacks a day – none breached</a:t>
            </a:r>
          </a:p>
          <a:p>
            <a:r>
              <a:rPr lang="en-US" dirty="0"/>
              <a:t>Tested Post Enumeration Study (since 1990)</a:t>
            </a:r>
          </a:p>
        </p:txBody>
      </p:sp>
    </p:spTree>
    <p:extLst>
      <p:ext uri="{BB962C8B-B14F-4D97-AF65-F5344CB8AC3E}">
        <p14:creationId xmlns:p14="http://schemas.microsoft.com/office/powerpoint/2010/main" val="23041274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88918B63-F1AE-4F2F-AC12-08C1764B85FC}"/>
              </a:ext>
            </a:extLst>
          </p:cNvPr>
          <p:cNvSpPr/>
          <p:nvPr/>
        </p:nvSpPr>
        <p:spPr>
          <a:xfrm>
            <a:off x="-92529" y="3818289"/>
            <a:ext cx="12192000" cy="1749753"/>
          </a:xfrm>
          <a:prstGeom prst="rect">
            <a:avLst/>
          </a:prstGeom>
          <a:solidFill>
            <a:schemeClr val="accent2">
              <a:lumMod val="75000"/>
            </a:schemeClr>
          </a:solidFill>
          <a:ln>
            <a:noFill/>
          </a:ln>
        </p:spPr>
        <p:txBody>
          <a:bodyPr rot="0" vert="horz" wrap="square" lIns="91440" tIns="45720" rIns="91440" bIns="45720" anchor="t" anchorCtr="0" upright="1">
            <a:noAutofit/>
          </a:bodyPr>
          <a:lstStyle/>
          <a:p>
            <a:endParaRPr lang="en-US" dirty="0">
              <a:solidFill>
                <a:schemeClr val="tx1"/>
              </a:solidFill>
            </a:endParaRPr>
          </a:p>
        </p:txBody>
      </p:sp>
      <p:sp>
        <p:nvSpPr>
          <p:cNvPr id="18" name="Rectangle 17">
            <a:extLst>
              <a:ext uri="{FF2B5EF4-FFF2-40B4-BE49-F238E27FC236}">
                <a16:creationId xmlns="" xmlns:a16="http://schemas.microsoft.com/office/drawing/2014/main" id="{54611DA8-C6EC-4842-88FB-695C128DAF3A}"/>
              </a:ext>
            </a:extLst>
          </p:cNvPr>
          <p:cNvSpPr/>
          <p:nvPr/>
        </p:nvSpPr>
        <p:spPr>
          <a:xfrm>
            <a:off x="-92529" y="1956832"/>
            <a:ext cx="12192000" cy="1749753"/>
          </a:xfrm>
          <a:prstGeom prst="rect">
            <a:avLst/>
          </a:prstGeom>
          <a:solidFill>
            <a:schemeClr val="accent2">
              <a:lumMod val="75000"/>
            </a:schemeClr>
          </a:solidFill>
          <a:ln>
            <a:noFill/>
          </a:ln>
        </p:spPr>
        <p:txBody>
          <a:bodyPr rot="0" vert="horz" wrap="square" lIns="91440" tIns="45720" rIns="91440" bIns="45720" anchor="t" anchorCtr="0" upright="1">
            <a:noAutofit/>
          </a:bodyPr>
          <a:lstStyle/>
          <a:p>
            <a:endParaRPr lang="en-US" dirty="0">
              <a:solidFill>
                <a:schemeClr val="tx1"/>
              </a:solidFill>
            </a:endParaRPr>
          </a:p>
        </p:txBody>
      </p:sp>
      <p:sp>
        <p:nvSpPr>
          <p:cNvPr id="19" name="TextBox 18">
            <a:extLst>
              <a:ext uri="{FF2B5EF4-FFF2-40B4-BE49-F238E27FC236}">
                <a16:creationId xmlns="" xmlns:a16="http://schemas.microsoft.com/office/drawing/2014/main" id="{0F788F48-69E5-4253-A7F1-7FFFCA03EA27}"/>
              </a:ext>
            </a:extLst>
          </p:cNvPr>
          <p:cNvSpPr txBox="1"/>
          <p:nvPr/>
        </p:nvSpPr>
        <p:spPr>
          <a:xfrm>
            <a:off x="1030339" y="2017736"/>
            <a:ext cx="5139863" cy="1631216"/>
          </a:xfrm>
          <a:prstGeom prst="rect">
            <a:avLst/>
          </a:prstGeom>
          <a:noFill/>
          <a:ln>
            <a:noFill/>
          </a:ln>
        </p:spPr>
        <p:txBody>
          <a:bodyPr wrap="square" rtlCol="0">
            <a:spAutoFit/>
          </a:bodyPr>
          <a:lstStyle/>
          <a:p>
            <a:pPr algn="ctr"/>
            <a:r>
              <a:rPr lang="en-US" sz="3600" b="1" dirty="0">
                <a:solidFill>
                  <a:schemeClr val="bg1"/>
                </a:solidFill>
              </a:rPr>
              <a:t>Regional Offices</a:t>
            </a:r>
          </a:p>
          <a:p>
            <a:pPr algn="ctr"/>
            <a:r>
              <a:rPr lang="en-US" sz="3200" dirty="0">
                <a:solidFill>
                  <a:schemeClr val="bg1"/>
                </a:solidFill>
              </a:rPr>
              <a:t>2010 = 9</a:t>
            </a:r>
          </a:p>
          <a:p>
            <a:pPr algn="ctr"/>
            <a:r>
              <a:rPr lang="en-US" sz="3200" dirty="0">
                <a:solidFill>
                  <a:schemeClr val="bg1"/>
                </a:solidFill>
              </a:rPr>
              <a:t>2020 = 5</a:t>
            </a:r>
            <a:endParaRPr lang="en-US" sz="3600" dirty="0">
              <a:solidFill>
                <a:schemeClr val="bg1"/>
              </a:solidFill>
            </a:endParaRPr>
          </a:p>
        </p:txBody>
      </p:sp>
      <p:sp>
        <p:nvSpPr>
          <p:cNvPr id="2" name="Title 1"/>
          <p:cNvSpPr>
            <a:spLocks noGrp="1"/>
          </p:cNvSpPr>
          <p:nvPr>
            <p:ph type="title"/>
          </p:nvPr>
        </p:nvSpPr>
        <p:spPr/>
        <p:txBody>
          <a:bodyPr/>
          <a:lstStyle/>
          <a:p>
            <a:r>
              <a:rPr lang="en-US" dirty="0"/>
              <a:t>Impact in Washington </a:t>
            </a:r>
          </a:p>
        </p:txBody>
      </p:sp>
      <p:sp>
        <p:nvSpPr>
          <p:cNvPr id="6" name="Rectangle 5"/>
          <p:cNvSpPr/>
          <p:nvPr/>
        </p:nvSpPr>
        <p:spPr>
          <a:xfrm>
            <a:off x="7044872" y="-1345174"/>
            <a:ext cx="254000" cy="317500"/>
          </a:xfrm>
          <a:prstGeom prst="rect">
            <a:avLst/>
          </a:prstGeom>
          <a:solidFill>
            <a:srgbClr val="FFDF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8143422" y="-489225"/>
            <a:ext cx="254000" cy="317500"/>
          </a:xfrm>
          <a:prstGeom prst="rect">
            <a:avLst/>
          </a:prstGeom>
          <a:solidFill>
            <a:srgbClr val="F1FD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8797472" y="-824775"/>
            <a:ext cx="292100" cy="304195"/>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8270422" y="-1268974"/>
            <a:ext cx="254000" cy="317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26820" y="3969890"/>
            <a:ext cx="6946900" cy="1446550"/>
          </a:xfrm>
          <a:prstGeom prst="rect">
            <a:avLst/>
          </a:prstGeom>
        </p:spPr>
        <p:txBody>
          <a:bodyPr wrap="square">
            <a:spAutoFit/>
          </a:bodyPr>
          <a:lstStyle/>
          <a:p>
            <a:pPr marL="0" lvl="2" algn="ctr"/>
            <a:r>
              <a:rPr lang="en-US" sz="3200" b="1" dirty="0">
                <a:solidFill>
                  <a:schemeClr val="bg1"/>
                </a:solidFill>
              </a:rPr>
              <a:t>Budgeted</a:t>
            </a:r>
            <a:r>
              <a:rPr lang="en-US" sz="2800" b="1" dirty="0">
                <a:solidFill>
                  <a:schemeClr val="bg1"/>
                </a:solidFill>
              </a:rPr>
              <a:t> </a:t>
            </a:r>
            <a:r>
              <a:rPr lang="en-US" sz="3200" b="1" dirty="0">
                <a:solidFill>
                  <a:schemeClr val="bg1"/>
                </a:solidFill>
              </a:rPr>
              <a:t>Census</a:t>
            </a:r>
            <a:r>
              <a:rPr lang="en-US" sz="2800" b="1" dirty="0">
                <a:solidFill>
                  <a:schemeClr val="bg1"/>
                </a:solidFill>
              </a:rPr>
              <a:t> </a:t>
            </a:r>
            <a:r>
              <a:rPr lang="en-US" sz="3200" b="1" dirty="0">
                <a:solidFill>
                  <a:schemeClr val="bg1"/>
                </a:solidFill>
              </a:rPr>
              <a:t>Workers</a:t>
            </a:r>
            <a:endParaRPr lang="en-US" sz="2800" b="1" dirty="0">
              <a:solidFill>
                <a:schemeClr val="bg1"/>
              </a:solidFill>
            </a:endParaRPr>
          </a:p>
          <a:p>
            <a:pPr marL="0" lvl="2" algn="ctr"/>
            <a:r>
              <a:rPr lang="en-US" sz="2800" dirty="0">
                <a:solidFill>
                  <a:schemeClr val="bg1"/>
                </a:solidFill>
              </a:rPr>
              <a:t>2010 = 3,800</a:t>
            </a:r>
          </a:p>
          <a:p>
            <a:pPr marL="0" lvl="2" algn="ctr"/>
            <a:r>
              <a:rPr lang="en-US" sz="2800" dirty="0">
                <a:solidFill>
                  <a:schemeClr val="bg1"/>
                </a:solidFill>
              </a:rPr>
              <a:t>2020 = ???</a:t>
            </a:r>
          </a:p>
        </p:txBody>
      </p:sp>
      <p:sp>
        <p:nvSpPr>
          <p:cNvPr id="17" name="TextBox 16"/>
          <p:cNvSpPr txBox="1"/>
          <p:nvPr/>
        </p:nvSpPr>
        <p:spPr>
          <a:xfrm>
            <a:off x="1784170" y="5685559"/>
            <a:ext cx="3632200" cy="830997"/>
          </a:xfrm>
          <a:prstGeom prst="rect">
            <a:avLst/>
          </a:prstGeom>
          <a:noFill/>
        </p:spPr>
        <p:txBody>
          <a:bodyPr wrap="square" rtlCol="0">
            <a:spAutoFit/>
          </a:bodyPr>
          <a:lstStyle/>
          <a:p>
            <a:pPr algn="ctr"/>
            <a:r>
              <a:rPr lang="en-US" sz="2400" dirty="0"/>
              <a:t>Cancelled End-to-End Test in Pierce Co</a:t>
            </a:r>
          </a:p>
        </p:txBody>
      </p:sp>
      <p:pic>
        <p:nvPicPr>
          <p:cNvPr id="21" name="Picture 2" descr="https://upload.wikimedia.org/wikipedia/commons/thumb/6/68/United_States_House_of_Representatives%2C_Washington_District_simplified_map.svg/600px-United_States_House_of_Representatives%2C_Washington_District_simplified_map.svg.png">
            <a:extLst>
              <a:ext uri="{FF2B5EF4-FFF2-40B4-BE49-F238E27FC236}">
                <a16:creationId xmlns="" xmlns:a16="http://schemas.microsoft.com/office/drawing/2014/main" id="{F746C033-E9EE-465F-9A9D-9DD7F5DCD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180" y="1696906"/>
            <a:ext cx="5715000" cy="4819650"/>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6055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07576"/>
            <a:ext cx="9144000" cy="1336956"/>
          </a:xfrm>
        </p:spPr>
        <p:txBody>
          <a:bodyPr/>
          <a:lstStyle/>
          <a:p>
            <a:r>
              <a:rPr lang="en-US" dirty="0"/>
              <a:t>Complete Count Committees</a:t>
            </a:r>
          </a:p>
        </p:txBody>
      </p:sp>
      <p:pic>
        <p:nvPicPr>
          <p:cNvPr id="4" name="Content Placeholder 3" descr="ccc-guide-d-1280.pdf"/>
          <p:cNvPicPr>
            <a:picLocks noGrp="1" noChangeAspect="1"/>
          </p:cNvPicPr>
          <p:nvPr>
            <p:ph idx="1"/>
          </p:nvPr>
        </p:nvPicPr>
        <p:blipFill>
          <a:blip r:embed="rId2">
            <a:extLst>
              <a:ext uri="{28A0092B-C50C-407E-A947-70E740481C1C}">
                <a14:useLocalDpi xmlns:a14="http://schemas.microsoft.com/office/drawing/2010/main" val="0"/>
              </a:ext>
            </a:extLst>
          </a:blip>
          <a:srcRect l="-69459" r="-69459"/>
          <a:stretch>
            <a:fillRect/>
          </a:stretch>
        </p:blipFill>
        <p:spPr>
          <a:xfrm rot="20294024">
            <a:off x="178132" y="1874058"/>
            <a:ext cx="8011848" cy="4326967"/>
          </a:xfrm>
        </p:spPr>
      </p:pic>
      <p:pic>
        <p:nvPicPr>
          <p:cNvPr id="5" name="Picture 4" descr="Census 2020 toolki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30817">
            <a:off x="5267330" y="2339892"/>
            <a:ext cx="4823650" cy="3727366"/>
          </a:xfrm>
          <a:prstGeom prst="rect">
            <a:avLst/>
          </a:prstGeom>
        </p:spPr>
      </p:pic>
    </p:spTree>
    <p:extLst>
      <p:ext uri="{BB962C8B-B14F-4D97-AF65-F5344CB8AC3E}">
        <p14:creationId xmlns:p14="http://schemas.microsoft.com/office/powerpoint/2010/main" val="3210289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concerned that Census will be used against you?</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0686" y="2065406"/>
            <a:ext cx="3760258" cy="4343400"/>
          </a:xfrm>
        </p:spPr>
      </p:pic>
      <p:sp>
        <p:nvSpPr>
          <p:cNvPr id="6" name="TextBox 5"/>
          <p:cNvSpPr txBox="1"/>
          <p:nvPr/>
        </p:nvSpPr>
        <p:spPr>
          <a:xfrm>
            <a:off x="3094386" y="4829877"/>
            <a:ext cx="990977" cy="523220"/>
          </a:xfrm>
          <a:prstGeom prst="rect">
            <a:avLst/>
          </a:prstGeom>
          <a:solidFill>
            <a:schemeClr val="bg1"/>
          </a:solidFill>
        </p:spPr>
        <p:txBody>
          <a:bodyPr wrap="none" rtlCol="0">
            <a:spAutoFit/>
          </a:bodyPr>
          <a:lstStyle/>
          <a:p>
            <a:r>
              <a:rPr lang="en-US" sz="2800" b="1" dirty="0"/>
              <a:t>39%</a:t>
            </a:r>
          </a:p>
        </p:txBody>
      </p:sp>
      <p:sp>
        <p:nvSpPr>
          <p:cNvPr id="8" name="TextBox 7"/>
          <p:cNvSpPr txBox="1"/>
          <p:nvPr/>
        </p:nvSpPr>
        <p:spPr>
          <a:xfrm>
            <a:off x="1981201" y="5875120"/>
            <a:ext cx="1570382" cy="400110"/>
          </a:xfrm>
          <a:prstGeom prst="rect">
            <a:avLst/>
          </a:prstGeom>
          <a:solidFill>
            <a:schemeClr val="bg1"/>
          </a:solidFill>
        </p:spPr>
        <p:txBody>
          <a:bodyPr wrap="square" rtlCol="0">
            <a:spAutoFit/>
          </a:bodyPr>
          <a:lstStyle/>
          <a:p>
            <a:r>
              <a:rPr lang="en-US" sz="2000" b="1"/>
              <a:t>No English</a:t>
            </a:r>
          </a:p>
        </p:txBody>
      </p:sp>
      <p:sp>
        <p:nvSpPr>
          <p:cNvPr id="9" name="TextBox 8"/>
          <p:cNvSpPr txBox="1"/>
          <p:nvPr/>
        </p:nvSpPr>
        <p:spPr>
          <a:xfrm>
            <a:off x="3990562" y="5875120"/>
            <a:ext cx="1570382" cy="400110"/>
          </a:xfrm>
          <a:prstGeom prst="rect">
            <a:avLst/>
          </a:prstGeom>
          <a:solidFill>
            <a:schemeClr val="bg1"/>
          </a:solidFill>
        </p:spPr>
        <p:txBody>
          <a:bodyPr wrap="square" rtlCol="0">
            <a:spAutoFit/>
          </a:bodyPr>
          <a:lstStyle/>
          <a:p>
            <a:r>
              <a:rPr lang="en-US" sz="2000" b="1"/>
              <a:t>English</a:t>
            </a:r>
            <a:endParaRPr lang="en-US" sz="2000" b="1"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9152" y="1753521"/>
            <a:ext cx="3960978" cy="4655287"/>
          </a:xfrm>
          <a:prstGeom prst="rect">
            <a:avLst/>
          </a:prstGeom>
        </p:spPr>
      </p:pic>
      <p:sp>
        <p:nvSpPr>
          <p:cNvPr id="11" name="TextBox 10"/>
          <p:cNvSpPr txBox="1"/>
          <p:nvPr/>
        </p:nvSpPr>
        <p:spPr>
          <a:xfrm>
            <a:off x="7966453" y="5015407"/>
            <a:ext cx="990977" cy="523220"/>
          </a:xfrm>
          <a:prstGeom prst="rect">
            <a:avLst/>
          </a:prstGeom>
          <a:solidFill>
            <a:schemeClr val="bg1"/>
          </a:solidFill>
        </p:spPr>
        <p:txBody>
          <a:bodyPr wrap="none" rtlCol="0">
            <a:spAutoFit/>
          </a:bodyPr>
          <a:lstStyle/>
          <a:p>
            <a:r>
              <a:rPr lang="en-US" sz="2800" b="1" dirty="0"/>
              <a:t>34%</a:t>
            </a:r>
          </a:p>
        </p:txBody>
      </p:sp>
      <p:sp>
        <p:nvSpPr>
          <p:cNvPr id="7" name="TextBox 6"/>
          <p:cNvSpPr txBox="1"/>
          <p:nvPr/>
        </p:nvSpPr>
        <p:spPr>
          <a:xfrm>
            <a:off x="9677026" y="5140521"/>
            <a:ext cx="990977" cy="523220"/>
          </a:xfrm>
          <a:prstGeom prst="rect">
            <a:avLst/>
          </a:prstGeom>
          <a:solidFill>
            <a:schemeClr val="bg1"/>
          </a:solidFill>
        </p:spPr>
        <p:txBody>
          <a:bodyPr wrap="none" rtlCol="0">
            <a:spAutoFit/>
          </a:bodyPr>
          <a:lstStyle/>
          <a:p>
            <a:r>
              <a:rPr lang="en-US" sz="2800" b="1" dirty="0"/>
              <a:t>20%</a:t>
            </a:r>
          </a:p>
        </p:txBody>
      </p:sp>
      <p:sp>
        <p:nvSpPr>
          <p:cNvPr id="12" name="TextBox 11"/>
          <p:cNvSpPr txBox="1"/>
          <p:nvPr/>
        </p:nvSpPr>
        <p:spPr>
          <a:xfrm>
            <a:off x="6592247" y="5875120"/>
            <a:ext cx="1826198" cy="400110"/>
          </a:xfrm>
          <a:prstGeom prst="rect">
            <a:avLst/>
          </a:prstGeom>
          <a:solidFill>
            <a:schemeClr val="bg1"/>
          </a:solidFill>
        </p:spPr>
        <p:txBody>
          <a:bodyPr wrap="square" rtlCol="0">
            <a:spAutoFit/>
          </a:bodyPr>
          <a:lstStyle/>
          <a:p>
            <a:r>
              <a:rPr lang="en-US" sz="2000" b="1" dirty="0"/>
              <a:t>Not </a:t>
            </a:r>
            <a:r>
              <a:rPr lang="en-US" sz="2000" b="1"/>
              <a:t>US Born</a:t>
            </a:r>
            <a:endParaRPr lang="en-US" sz="2000" b="1" dirty="0"/>
          </a:p>
        </p:txBody>
      </p:sp>
      <p:sp>
        <p:nvSpPr>
          <p:cNvPr id="13" name="TextBox 12"/>
          <p:cNvSpPr txBox="1"/>
          <p:nvPr/>
        </p:nvSpPr>
        <p:spPr>
          <a:xfrm>
            <a:off x="8651539" y="5875120"/>
            <a:ext cx="1356692" cy="400110"/>
          </a:xfrm>
          <a:prstGeom prst="rect">
            <a:avLst/>
          </a:prstGeom>
          <a:solidFill>
            <a:schemeClr val="bg1"/>
          </a:solidFill>
        </p:spPr>
        <p:txBody>
          <a:bodyPr wrap="square" rtlCol="0">
            <a:spAutoFit/>
          </a:bodyPr>
          <a:lstStyle/>
          <a:p>
            <a:r>
              <a:rPr lang="en-US" sz="2000" b="1"/>
              <a:t>US </a:t>
            </a:r>
            <a:r>
              <a:rPr lang="en-US" sz="2000" b="1" dirty="0"/>
              <a:t>Born</a:t>
            </a:r>
          </a:p>
        </p:txBody>
      </p:sp>
    </p:spTree>
    <p:extLst>
      <p:ext uri="{BB962C8B-B14F-4D97-AF65-F5344CB8AC3E}">
        <p14:creationId xmlns:p14="http://schemas.microsoft.com/office/powerpoint/2010/main" val="1668529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6762" y="-180659"/>
            <a:ext cx="8042276" cy="1336956"/>
          </a:xfrm>
        </p:spPr>
        <p:txBody>
          <a:bodyPr/>
          <a:lstStyle/>
          <a:p>
            <a:r>
              <a:rPr lang="en-US" dirty="0"/>
              <a:t>Likely to Respond BY AGE</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2295" y="1156300"/>
            <a:ext cx="8162116" cy="5522799"/>
          </a:xfrm>
        </p:spPr>
      </p:pic>
    </p:spTree>
    <p:extLst>
      <p:ext uri="{BB962C8B-B14F-4D97-AF65-F5344CB8AC3E}">
        <p14:creationId xmlns:p14="http://schemas.microsoft.com/office/powerpoint/2010/main" val="18317074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275" y="107576"/>
            <a:ext cx="8042276" cy="777534"/>
          </a:xfrm>
        </p:spPr>
        <p:txBody>
          <a:bodyPr/>
          <a:lstStyle/>
          <a:p>
            <a:r>
              <a:rPr lang="en-US" dirty="0"/>
              <a:t>WA Legislative Districts</a:t>
            </a:r>
          </a:p>
        </p:txBody>
      </p:sp>
      <p:pic>
        <p:nvPicPr>
          <p:cNvPr id="4" name="Content Placeholder 3" descr="Legislative Districts-thumb-565x360.jpg"/>
          <p:cNvPicPr>
            <a:picLocks noGrp="1" noChangeAspect="1"/>
          </p:cNvPicPr>
          <p:nvPr>
            <p:ph idx="1"/>
          </p:nvPr>
        </p:nvPicPr>
        <p:blipFill>
          <a:blip r:embed="rId3" cstate="email">
            <a:extLst>
              <a:ext uri="{28A0092B-C50C-407E-A947-70E740481C1C}">
                <a14:useLocalDpi xmlns:a14="http://schemas.microsoft.com/office/drawing/2010/main"/>
              </a:ext>
            </a:extLst>
          </a:blip>
          <a:srcRect l="-8989" r="-8989"/>
          <a:stretch>
            <a:fillRect/>
          </a:stretch>
        </p:blipFill>
        <p:spPr>
          <a:xfrm>
            <a:off x="947461" y="885113"/>
            <a:ext cx="10284550" cy="5554387"/>
          </a:xfrm>
        </p:spPr>
      </p:pic>
    </p:spTree>
    <p:extLst>
      <p:ext uri="{BB962C8B-B14F-4D97-AF65-F5344CB8AC3E}">
        <p14:creationId xmlns:p14="http://schemas.microsoft.com/office/powerpoint/2010/main" val="23225129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275" y="107579"/>
            <a:ext cx="7943644" cy="918639"/>
          </a:xfrm>
        </p:spPr>
        <p:txBody>
          <a:bodyPr/>
          <a:lstStyle/>
          <a:p>
            <a:r>
              <a:rPr lang="en-US" dirty="0"/>
              <a:t>WA Congressional Districts</a:t>
            </a:r>
          </a:p>
        </p:txBody>
      </p:sp>
      <p:pic>
        <p:nvPicPr>
          <p:cNvPr id="4" name="Content Placeholder 3" descr="page1-800px-WashingtonCongressionalDistricts.pdf.jpg"/>
          <p:cNvPicPr>
            <a:picLocks noGrp="1" noChangeAspect="1"/>
          </p:cNvPicPr>
          <p:nvPr>
            <p:ph idx="1"/>
          </p:nvPr>
        </p:nvPicPr>
        <p:blipFill>
          <a:blip r:embed="rId3" cstate="email">
            <a:extLst>
              <a:ext uri="{28A0092B-C50C-407E-A947-70E740481C1C}">
                <a14:useLocalDpi xmlns:a14="http://schemas.microsoft.com/office/drawing/2010/main"/>
              </a:ext>
            </a:extLst>
          </a:blip>
          <a:srcRect l="-9946" r="-9946"/>
          <a:stretch>
            <a:fillRect/>
          </a:stretch>
        </p:blipFill>
        <p:spPr>
          <a:xfrm>
            <a:off x="892991" y="1026218"/>
            <a:ext cx="10471692" cy="5655457"/>
          </a:xfrm>
        </p:spPr>
      </p:pic>
    </p:spTree>
    <p:extLst>
      <p:ext uri="{BB962C8B-B14F-4D97-AF65-F5344CB8AC3E}">
        <p14:creationId xmlns:p14="http://schemas.microsoft.com/office/powerpoint/2010/main" val="34676680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Winner’s Bonus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57291" y="1444535"/>
            <a:ext cx="5277418" cy="4629115"/>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7291" y="1440152"/>
            <a:ext cx="4948602" cy="4637876"/>
          </a:xfrm>
          <a:prstGeom prst="rect">
            <a:avLst/>
          </a:prstGeom>
        </p:spPr>
      </p:pic>
      <p:sp>
        <p:nvSpPr>
          <p:cNvPr id="8" name="Rectangle 7"/>
          <p:cNvSpPr/>
          <p:nvPr/>
        </p:nvSpPr>
        <p:spPr>
          <a:xfrm rot="18875675">
            <a:off x="5575282" y="1990724"/>
            <a:ext cx="1674780" cy="98935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18983267">
            <a:off x="4959105" y="4002295"/>
            <a:ext cx="1923826" cy="72783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18983267">
            <a:off x="5302023" y="5193835"/>
            <a:ext cx="555175" cy="37812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22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35E22E02-4A6B-4A3F-BF4A-BA99F75E3BD7}"/>
              </a:ext>
            </a:extLst>
          </p:cNvPr>
          <p:cNvSpPr/>
          <p:nvPr/>
        </p:nvSpPr>
        <p:spPr>
          <a:xfrm>
            <a:off x="0" y="3774133"/>
            <a:ext cx="12192000" cy="1627632"/>
          </a:xfrm>
          <a:prstGeom prst="rect">
            <a:avLst/>
          </a:prstGeom>
          <a:solidFill>
            <a:srgbClr val="C00000"/>
          </a:solidFill>
          <a:ln>
            <a:noFill/>
          </a:ln>
        </p:spPr>
        <p:txBody>
          <a:bodyPr rot="0" vert="horz" wrap="square" lIns="91440" tIns="45720" rIns="91440" bIns="45720" anchor="t" anchorCtr="0" upright="1">
            <a:noAutofit/>
          </a:bodyPr>
          <a:lstStyle/>
          <a:p>
            <a:endParaRPr lang="en-US" dirty="0">
              <a:solidFill>
                <a:schemeClr val="tx1"/>
              </a:solidFill>
            </a:endParaRPr>
          </a:p>
        </p:txBody>
      </p:sp>
      <p:sp>
        <p:nvSpPr>
          <p:cNvPr id="13" name="Rectangle 12">
            <a:extLst>
              <a:ext uri="{FF2B5EF4-FFF2-40B4-BE49-F238E27FC236}">
                <a16:creationId xmlns="" xmlns:a16="http://schemas.microsoft.com/office/drawing/2014/main" id="{A53DF3EC-D932-4044-BB87-3179C957EDDC}"/>
              </a:ext>
            </a:extLst>
          </p:cNvPr>
          <p:cNvSpPr/>
          <p:nvPr/>
        </p:nvSpPr>
        <p:spPr>
          <a:xfrm>
            <a:off x="0" y="1977991"/>
            <a:ext cx="12192000" cy="1629932"/>
          </a:xfrm>
          <a:prstGeom prst="rect">
            <a:avLst/>
          </a:prstGeom>
          <a:solidFill>
            <a:schemeClr val="accent2">
              <a:lumMod val="75000"/>
            </a:schemeClr>
          </a:solidFill>
          <a:ln>
            <a:noFill/>
          </a:ln>
        </p:spPr>
        <p:txBody>
          <a:bodyPr rot="0" vert="horz" wrap="square" lIns="91440" tIns="45720" rIns="91440" bIns="45720" anchor="t" anchorCtr="0" upright="1">
            <a:noAutofit/>
          </a:bodyPr>
          <a:lstStyle/>
          <a:p>
            <a:endParaRPr lang="en-US" dirty="0">
              <a:solidFill>
                <a:schemeClr val="tx1"/>
              </a:solidFill>
            </a:endParaRPr>
          </a:p>
        </p:txBody>
      </p:sp>
      <p:pic>
        <p:nvPicPr>
          <p:cNvPr id="1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8604" y="1287678"/>
            <a:ext cx="6253396" cy="4441129"/>
          </a:xfrm>
          <a:prstGeom prst="rect">
            <a:avLst/>
          </a:prstGeom>
          <a:effectLst>
            <a:outerShdw blurRad="63500" sx="102000" sy="102000" algn="ctr" rotWithShape="0">
              <a:prstClr val="black">
                <a:alpha val="40000"/>
              </a:prstClr>
            </a:outerShdw>
          </a:effectLst>
        </p:spPr>
      </p:pic>
      <p:sp>
        <p:nvSpPr>
          <p:cNvPr id="9" name="TextBox 8"/>
          <p:cNvSpPr txBox="1"/>
          <p:nvPr/>
        </p:nvSpPr>
        <p:spPr>
          <a:xfrm>
            <a:off x="956137" y="2127190"/>
            <a:ext cx="4108817" cy="1384995"/>
          </a:xfrm>
          <a:prstGeom prst="rect">
            <a:avLst/>
          </a:prstGeom>
          <a:noFill/>
          <a:ln>
            <a:noFill/>
          </a:ln>
        </p:spPr>
        <p:txBody>
          <a:bodyPr wrap="none" rtlCol="0">
            <a:spAutoFit/>
          </a:bodyPr>
          <a:lstStyle/>
          <a:p>
            <a:r>
              <a:rPr lang="en-US" sz="3600" dirty="0">
                <a:solidFill>
                  <a:schemeClr val="bg1"/>
                </a:solidFill>
              </a:rPr>
              <a:t>Total Budget:</a:t>
            </a:r>
          </a:p>
          <a:p>
            <a:r>
              <a:rPr lang="en-US" sz="4800" b="1" dirty="0">
                <a:solidFill>
                  <a:schemeClr val="bg1"/>
                </a:solidFill>
              </a:rPr>
              <a:t>$15.6 Billion</a:t>
            </a:r>
          </a:p>
        </p:txBody>
      </p:sp>
      <p:sp>
        <p:nvSpPr>
          <p:cNvPr id="2" name="Title 1"/>
          <p:cNvSpPr>
            <a:spLocks noGrp="1"/>
          </p:cNvSpPr>
          <p:nvPr>
            <p:ph type="title"/>
          </p:nvPr>
        </p:nvSpPr>
        <p:spPr>
          <a:xfrm>
            <a:off x="732368" y="302582"/>
            <a:ext cx="7676846" cy="1297619"/>
          </a:xfrm>
        </p:spPr>
        <p:txBody>
          <a:bodyPr/>
          <a:lstStyle/>
          <a:p>
            <a:r>
              <a:rPr lang="en-US" dirty="0"/>
              <a:t>2020 Census </a:t>
            </a:r>
            <a:br>
              <a:rPr lang="en-US" dirty="0"/>
            </a:br>
            <a:r>
              <a:rPr lang="en-US" dirty="0"/>
              <a:t>in Trouble</a:t>
            </a:r>
          </a:p>
        </p:txBody>
      </p:sp>
      <p:pic>
        <p:nvPicPr>
          <p:cNvPr id="4" name="Picture 3">
            <a:extLst>
              <a:ext uri="{FF2B5EF4-FFF2-40B4-BE49-F238E27FC236}">
                <a16:creationId xmlns="" xmlns:a16="http://schemas.microsoft.com/office/drawing/2014/main" id="{507682B4-2A81-4AA8-BA59-949F1BEAF616}"/>
              </a:ext>
            </a:extLst>
          </p:cNvPr>
          <p:cNvPicPr>
            <a:picLocks noChangeAspect="1"/>
          </p:cNvPicPr>
          <p:nvPr/>
        </p:nvPicPr>
        <p:blipFill>
          <a:blip r:embed="rId4"/>
          <a:stretch>
            <a:fillRect/>
          </a:stretch>
        </p:blipFill>
        <p:spPr>
          <a:xfrm>
            <a:off x="9065302" y="3741234"/>
            <a:ext cx="2677886" cy="2677886"/>
          </a:xfrm>
          <a:prstGeom prst="rect">
            <a:avLst/>
          </a:prstGeom>
          <a:effectLst>
            <a:outerShdw blurRad="63500" sx="102000" sy="102000" algn="ctr" rotWithShape="0">
              <a:prstClr val="black">
                <a:alpha val="40000"/>
              </a:prstClr>
            </a:outerShdw>
          </a:effectLst>
        </p:spPr>
      </p:pic>
      <p:sp>
        <p:nvSpPr>
          <p:cNvPr id="16" name="TextBox 15">
            <a:extLst>
              <a:ext uri="{FF2B5EF4-FFF2-40B4-BE49-F238E27FC236}">
                <a16:creationId xmlns="" xmlns:a16="http://schemas.microsoft.com/office/drawing/2014/main" id="{F3D06876-7E50-4E89-A5FB-AEDEBE989998}"/>
              </a:ext>
            </a:extLst>
          </p:cNvPr>
          <p:cNvSpPr txBox="1"/>
          <p:nvPr/>
        </p:nvSpPr>
        <p:spPr>
          <a:xfrm>
            <a:off x="956137" y="3895451"/>
            <a:ext cx="3724096" cy="1384995"/>
          </a:xfrm>
          <a:prstGeom prst="rect">
            <a:avLst/>
          </a:prstGeom>
          <a:noFill/>
          <a:ln>
            <a:noFill/>
          </a:ln>
        </p:spPr>
        <p:txBody>
          <a:bodyPr wrap="none" rtlCol="0">
            <a:spAutoFit/>
          </a:bodyPr>
          <a:lstStyle/>
          <a:p>
            <a:r>
              <a:rPr lang="en-US" sz="3600" dirty="0">
                <a:solidFill>
                  <a:schemeClr val="bg1"/>
                </a:solidFill>
              </a:rPr>
              <a:t>2019: </a:t>
            </a:r>
          </a:p>
          <a:p>
            <a:r>
              <a:rPr lang="en-US" sz="4800" b="1" dirty="0">
                <a:solidFill>
                  <a:schemeClr val="bg1"/>
                </a:solidFill>
              </a:rPr>
              <a:t>$3.4 Billion</a:t>
            </a:r>
          </a:p>
        </p:txBody>
      </p:sp>
    </p:spTree>
    <p:extLst>
      <p:ext uri="{BB962C8B-B14F-4D97-AF65-F5344CB8AC3E}">
        <p14:creationId xmlns:p14="http://schemas.microsoft.com/office/powerpoint/2010/main" val="8250631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275" y="107579"/>
            <a:ext cx="8042276" cy="1069255"/>
          </a:xfrm>
        </p:spPr>
        <p:txBody>
          <a:bodyPr/>
          <a:lstStyle/>
          <a:p>
            <a:r>
              <a:rPr lang="en-US" dirty="0"/>
              <a:t>Massachusetts Example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42317" y="1407203"/>
            <a:ext cx="7904197" cy="4860561"/>
          </a:xfrm>
          <a:solidFill>
            <a:schemeClr val="bg1"/>
          </a:solidFill>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9473" y="1337087"/>
            <a:ext cx="1748644" cy="2500397"/>
          </a:xfrm>
          <a:prstGeom prst="rect">
            <a:avLst/>
          </a:prstGeom>
        </p:spPr>
      </p:pic>
      <p:sp>
        <p:nvSpPr>
          <p:cNvPr id="6" name="TextBox 5"/>
          <p:cNvSpPr txBox="1"/>
          <p:nvPr/>
        </p:nvSpPr>
        <p:spPr>
          <a:xfrm>
            <a:off x="2483374" y="5276514"/>
            <a:ext cx="5472973" cy="830997"/>
          </a:xfrm>
          <a:prstGeom prst="rect">
            <a:avLst/>
          </a:prstGeom>
          <a:noFill/>
        </p:spPr>
        <p:txBody>
          <a:bodyPr wrap="none" rtlCol="0">
            <a:spAutoFit/>
          </a:bodyPr>
          <a:lstStyle/>
          <a:p>
            <a:r>
              <a:rPr lang="en-US" sz="2400" b="1" dirty="0"/>
              <a:t>30% Republicans</a:t>
            </a:r>
          </a:p>
          <a:p>
            <a:r>
              <a:rPr lang="en-US" sz="2400" b="1" dirty="0"/>
              <a:t>0% Republican Congressional Reps</a:t>
            </a:r>
          </a:p>
        </p:txBody>
      </p:sp>
      <p:sp>
        <p:nvSpPr>
          <p:cNvPr id="7" name="TextBox 6"/>
          <p:cNvSpPr txBox="1"/>
          <p:nvPr/>
        </p:nvSpPr>
        <p:spPr>
          <a:xfrm>
            <a:off x="2636990" y="4162154"/>
            <a:ext cx="3788794" cy="954107"/>
          </a:xfrm>
          <a:prstGeom prst="rect">
            <a:avLst/>
          </a:prstGeom>
          <a:solidFill>
            <a:schemeClr val="bg1"/>
          </a:solidFill>
          <a:ln>
            <a:solidFill>
              <a:schemeClr val="tx1"/>
            </a:solidFill>
          </a:ln>
        </p:spPr>
        <p:txBody>
          <a:bodyPr wrap="square" rtlCol="0">
            <a:spAutoFit/>
          </a:bodyPr>
          <a:lstStyle/>
          <a:p>
            <a:pPr algn="ctr"/>
            <a:r>
              <a:rPr lang="en-US" sz="2800" b="1"/>
              <a:t>Where voters live – matters. </a:t>
            </a:r>
          </a:p>
        </p:txBody>
      </p:sp>
    </p:spTree>
    <p:extLst>
      <p:ext uri="{BB962C8B-B14F-4D97-AF65-F5344CB8AC3E}">
        <p14:creationId xmlns:p14="http://schemas.microsoft.com/office/powerpoint/2010/main" val="13575488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Michigan Gerrymander?</a:t>
            </a:r>
          </a:p>
        </p:txBody>
      </p:sp>
      <p:sp>
        <p:nvSpPr>
          <p:cNvPr id="12" name="Content Placeholder 11"/>
          <p:cNvSpPr>
            <a:spLocks noGrp="1"/>
          </p:cNvSpPr>
          <p:nvPr>
            <p:ph idx="1"/>
          </p:nvPr>
        </p:nvSpPr>
        <p:spPr>
          <a:xfrm>
            <a:off x="732367" y="1855574"/>
            <a:ext cx="6774079" cy="4343400"/>
          </a:xfrm>
        </p:spPr>
        <p:txBody>
          <a:bodyPr>
            <a:noAutofit/>
          </a:bodyPr>
          <a:lstStyle/>
          <a:p>
            <a:pPr marL="0" indent="0">
              <a:spcBef>
                <a:spcPts val="0"/>
              </a:spcBef>
              <a:buNone/>
            </a:pPr>
            <a:r>
              <a:rPr lang="en-US" sz="2800" b="1" dirty="0" smtClean="0">
                <a:solidFill>
                  <a:schemeClr val="accent2">
                    <a:lumMod val="75000"/>
                  </a:schemeClr>
                </a:solidFill>
              </a:rPr>
              <a:t>U.S. </a:t>
            </a:r>
            <a:r>
              <a:rPr lang="en-US" sz="2800" b="1" dirty="0">
                <a:solidFill>
                  <a:schemeClr val="accent2">
                    <a:lumMod val="75000"/>
                  </a:schemeClr>
                </a:solidFill>
              </a:rPr>
              <a:t>House </a:t>
            </a:r>
            <a:r>
              <a:rPr lang="en-US" sz="2800" b="1" dirty="0" smtClean="0">
                <a:solidFill>
                  <a:schemeClr val="accent2">
                    <a:lumMod val="75000"/>
                  </a:schemeClr>
                </a:solidFill>
              </a:rPr>
              <a:t>Delegation 2016: </a:t>
            </a:r>
            <a:endParaRPr lang="en-US" sz="2800" b="1" dirty="0">
              <a:solidFill>
                <a:schemeClr val="accent2">
                  <a:lumMod val="75000"/>
                </a:schemeClr>
              </a:solidFill>
            </a:endParaRPr>
          </a:p>
          <a:p>
            <a:pPr marL="0" indent="0">
              <a:spcBef>
                <a:spcPts val="0"/>
              </a:spcBef>
              <a:buNone/>
            </a:pPr>
            <a:r>
              <a:rPr lang="en-US" sz="2800" dirty="0" smtClean="0"/>
              <a:t>9 Republicans</a:t>
            </a:r>
          </a:p>
          <a:p>
            <a:pPr marL="0" indent="0">
              <a:spcBef>
                <a:spcPts val="0"/>
              </a:spcBef>
              <a:buNone/>
            </a:pPr>
            <a:r>
              <a:rPr lang="en-US" sz="2800" dirty="0" smtClean="0"/>
              <a:t>5 Democrats</a:t>
            </a:r>
          </a:p>
          <a:p>
            <a:pPr marL="0" indent="0">
              <a:spcBef>
                <a:spcPts val="0"/>
              </a:spcBef>
              <a:buNone/>
            </a:pPr>
            <a:endParaRPr lang="en-US" sz="2000" dirty="0"/>
          </a:p>
          <a:p>
            <a:pPr marL="0" indent="0">
              <a:spcBef>
                <a:spcPts val="0"/>
              </a:spcBef>
              <a:buNone/>
            </a:pPr>
            <a:r>
              <a:rPr lang="en-US" sz="2800" b="1" dirty="0" smtClean="0">
                <a:solidFill>
                  <a:schemeClr val="accent2">
                    <a:lumMod val="75000"/>
                  </a:schemeClr>
                </a:solidFill>
              </a:rPr>
              <a:t>U.S. Senate Race 2016:</a:t>
            </a:r>
            <a:endParaRPr lang="en-US" sz="2800" b="1" dirty="0">
              <a:solidFill>
                <a:srgbClr val="2377F4"/>
              </a:solidFill>
            </a:endParaRPr>
          </a:p>
          <a:p>
            <a:pPr marL="0" indent="0">
              <a:spcBef>
                <a:spcPts val="0"/>
              </a:spcBef>
              <a:buNone/>
            </a:pPr>
            <a:r>
              <a:rPr lang="en-US" sz="2800" dirty="0" smtClean="0"/>
              <a:t>James </a:t>
            </a:r>
            <a:r>
              <a:rPr lang="en-US" sz="2800" dirty="0"/>
              <a:t>(R) = 45</a:t>
            </a:r>
            <a:r>
              <a:rPr lang="en-US" sz="2800" dirty="0" smtClean="0"/>
              <a:t>%</a:t>
            </a:r>
          </a:p>
          <a:p>
            <a:pPr marL="0" indent="0">
              <a:spcBef>
                <a:spcPts val="0"/>
              </a:spcBef>
              <a:buNone/>
            </a:pPr>
            <a:r>
              <a:rPr lang="en-US" sz="2800" dirty="0"/>
              <a:t>Stabenow (D) = 52%</a:t>
            </a:r>
          </a:p>
          <a:p>
            <a:pPr marL="0" indent="0">
              <a:spcBef>
                <a:spcPts val="0"/>
              </a:spcBef>
              <a:buNone/>
            </a:pPr>
            <a:endParaRPr lang="en-US" sz="2000" dirty="0"/>
          </a:p>
          <a:p>
            <a:pPr marL="0" indent="0">
              <a:spcBef>
                <a:spcPts val="0"/>
              </a:spcBef>
              <a:buNone/>
            </a:pPr>
            <a:r>
              <a:rPr lang="en-US" sz="2800" b="1" dirty="0" smtClean="0">
                <a:solidFill>
                  <a:schemeClr val="accent2">
                    <a:lumMod val="75000"/>
                  </a:schemeClr>
                </a:solidFill>
              </a:rPr>
              <a:t>U.S. </a:t>
            </a:r>
            <a:r>
              <a:rPr lang="en-US" sz="2800" b="1" dirty="0">
                <a:solidFill>
                  <a:schemeClr val="accent2">
                    <a:lumMod val="75000"/>
                  </a:schemeClr>
                </a:solidFill>
              </a:rPr>
              <a:t>President 2016: </a:t>
            </a:r>
          </a:p>
          <a:p>
            <a:pPr marL="0" indent="0">
              <a:spcBef>
                <a:spcPts val="0"/>
              </a:spcBef>
              <a:buNone/>
            </a:pPr>
            <a:r>
              <a:rPr lang="en-US" sz="2800" dirty="0"/>
              <a:t>Trump (R) = 47.5%</a:t>
            </a:r>
          </a:p>
          <a:p>
            <a:pPr marL="0" indent="0">
              <a:spcBef>
                <a:spcPts val="0"/>
              </a:spcBef>
              <a:buNone/>
            </a:pPr>
            <a:r>
              <a:rPr lang="en-US" sz="2800" dirty="0"/>
              <a:t>Clinton (D) = 47.3%</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770" y="811951"/>
            <a:ext cx="5146862" cy="5234097"/>
          </a:xfrm>
          <a:prstGeom prst="rect">
            <a:avLst/>
          </a:prstGeom>
          <a:ln w="57150">
            <a:solidFill>
              <a:schemeClr val="tx1"/>
            </a:solidFill>
          </a:ln>
          <a:effectLst>
            <a:outerShdw blurRad="63500" sx="102000" sy="102000" algn="ctr" rotWithShape="0">
              <a:prstClr val="black">
                <a:alpha val="40000"/>
              </a:prstClr>
            </a:outerShdw>
          </a:effectLst>
        </p:spPr>
      </p:pic>
      <p:sp>
        <p:nvSpPr>
          <p:cNvPr id="13" name="Content Placeholder 11"/>
          <p:cNvSpPr txBox="1">
            <a:spLocks/>
          </p:cNvSpPr>
          <p:nvPr/>
        </p:nvSpPr>
        <p:spPr>
          <a:xfrm>
            <a:off x="732368" y="3026381"/>
            <a:ext cx="3825539" cy="1176711"/>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Tx/>
              <a:buSzPct val="110000"/>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ClrTx/>
              <a:buSzPct val="110000"/>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ClrTx/>
              <a:buSzPct val="110000"/>
              <a:buFont typeface="Wingdings 2" pitchFamily="18" charset="2"/>
              <a:buChar char=""/>
              <a:defRPr sz="1800" kern="1200">
                <a:solidFill>
                  <a:schemeClr val="tx1"/>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spcBef>
                <a:spcPts val="600"/>
              </a:spcBef>
              <a:buNone/>
            </a:pPr>
            <a:endParaRPr lang="en-US" dirty="0"/>
          </a:p>
        </p:txBody>
      </p:sp>
      <p:sp>
        <p:nvSpPr>
          <p:cNvPr id="3" name="TextBox 2"/>
          <p:cNvSpPr txBox="1"/>
          <p:nvPr/>
        </p:nvSpPr>
        <p:spPr>
          <a:xfrm>
            <a:off x="3327693" y="2771008"/>
            <a:ext cx="5435013" cy="584775"/>
          </a:xfrm>
          <a:prstGeom prst="rect">
            <a:avLst/>
          </a:prstGeom>
          <a:solidFill>
            <a:schemeClr val="bg1"/>
          </a:solidFill>
          <a:ln w="28575">
            <a:solidFill>
              <a:schemeClr val="tx1"/>
            </a:solidFill>
          </a:ln>
        </p:spPr>
        <p:txBody>
          <a:bodyPr wrap="none" rtlCol="0">
            <a:spAutoFit/>
          </a:bodyPr>
          <a:lstStyle/>
          <a:p>
            <a:pPr algn="ctr">
              <a:spcBef>
                <a:spcPts val="600"/>
              </a:spcBef>
              <a:spcAft>
                <a:spcPts val="600"/>
              </a:spcAft>
            </a:pPr>
            <a:r>
              <a:rPr lang="en-US" sz="3200" b="1" dirty="0" smtClean="0"/>
              <a:t>LWV </a:t>
            </a:r>
            <a:r>
              <a:rPr lang="en-US" sz="3200" b="1" dirty="0"/>
              <a:t>of Michigan v. </a:t>
            </a:r>
            <a:r>
              <a:rPr lang="en-US" sz="3200" b="1" dirty="0" smtClean="0"/>
              <a:t>Benson</a:t>
            </a:r>
            <a:endParaRPr lang="en-US" sz="3200" dirty="0"/>
          </a:p>
        </p:txBody>
      </p:sp>
    </p:spTree>
    <p:extLst>
      <p:ext uri="{BB962C8B-B14F-4D97-AF65-F5344CB8AC3E}">
        <p14:creationId xmlns:p14="http://schemas.microsoft.com/office/powerpoint/2010/main" val="32201580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368" y="302582"/>
            <a:ext cx="6774079" cy="811095"/>
          </a:xfrm>
        </p:spPr>
        <p:txBody>
          <a:bodyPr/>
          <a:lstStyle/>
          <a:p>
            <a:r>
              <a:rPr lang="en-US" dirty="0"/>
              <a:t>Michigan </a:t>
            </a:r>
            <a:r>
              <a:rPr lang="en-US" dirty="0" smtClean="0"/>
              <a:t>Packing</a:t>
            </a:r>
            <a:r>
              <a:rPr lang="en-US" dirty="0"/>
              <a:t>?</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3555827" y="1113677"/>
            <a:ext cx="8254220" cy="528947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529943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3" y="107576"/>
            <a:ext cx="9143999" cy="1079386"/>
          </a:xfrm>
        </p:spPr>
        <p:txBody>
          <a:bodyPr/>
          <a:lstStyle/>
          <a:p>
            <a:r>
              <a:rPr lang="en-US" dirty="0"/>
              <a:t>WISCONSIN: Gill v </a:t>
            </a:r>
            <a:r>
              <a:rPr lang="en-US" dirty="0" err="1"/>
              <a:t>Whitford</a:t>
            </a:r>
            <a:endParaRPr lang="en-US" dirty="0"/>
          </a:p>
        </p:txBody>
      </p:sp>
      <p:sp>
        <p:nvSpPr>
          <p:cNvPr id="3" name="Content Placeholder 2"/>
          <p:cNvSpPr>
            <a:spLocks noGrp="1"/>
          </p:cNvSpPr>
          <p:nvPr>
            <p:ph idx="1"/>
          </p:nvPr>
        </p:nvSpPr>
        <p:spPr/>
        <p:txBody>
          <a:bodyPr>
            <a:normAutofit/>
          </a:bodyPr>
          <a:lstStyle/>
          <a:p>
            <a:r>
              <a:rPr lang="en-US" b="1" dirty="0"/>
              <a:t>Standing</a:t>
            </a:r>
          </a:p>
          <a:p>
            <a:pPr lvl="1"/>
            <a:r>
              <a:rPr lang="en-US" dirty="0"/>
              <a:t>Can voters from 12 districts challenge the whole map?</a:t>
            </a:r>
          </a:p>
          <a:p>
            <a:r>
              <a:rPr lang="en-US" b="1" dirty="0"/>
              <a:t>Judiciable</a:t>
            </a:r>
          </a:p>
          <a:p>
            <a:pPr lvl="1"/>
            <a:r>
              <a:rPr lang="en-US" dirty="0"/>
              <a:t>Can extreme gerrymandering be consistently measured?</a:t>
            </a:r>
          </a:p>
          <a:p>
            <a:pPr lvl="1"/>
            <a:r>
              <a:rPr lang="en-US" dirty="0"/>
              <a:t>3 different tests</a:t>
            </a:r>
          </a:p>
          <a:p>
            <a:r>
              <a:rPr lang="en-US" b="1" dirty="0"/>
              <a:t>Constitutional? </a:t>
            </a:r>
            <a:r>
              <a:rPr lang="en-US" dirty="0"/>
              <a:t>On the merits:</a:t>
            </a:r>
          </a:p>
          <a:p>
            <a:pPr lvl="1"/>
            <a:r>
              <a:rPr lang="en-US" dirty="0"/>
              <a:t>First Amendment – right of free association</a:t>
            </a:r>
          </a:p>
          <a:p>
            <a:pPr lvl="1"/>
            <a:r>
              <a:rPr lang="en-US" dirty="0"/>
              <a:t>Fourteenth Amendment – equal protection</a:t>
            </a:r>
          </a:p>
          <a:p>
            <a:pPr lvl="1"/>
            <a:r>
              <a:rPr lang="en-US" dirty="0"/>
              <a:t>Elections Clause  - fair elections (Pennsylvania case)</a:t>
            </a:r>
          </a:p>
        </p:txBody>
      </p:sp>
    </p:spTree>
    <p:extLst>
      <p:ext uri="{BB962C8B-B14F-4D97-AF65-F5344CB8AC3E}">
        <p14:creationId xmlns:p14="http://schemas.microsoft.com/office/powerpoint/2010/main" val="20533535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cxnSp>
        <p:nvCxnSpPr>
          <p:cNvPr id="577" name="Shape 577"/>
          <p:cNvCxnSpPr/>
          <p:nvPr/>
        </p:nvCxnSpPr>
        <p:spPr>
          <a:xfrm>
            <a:off x="1810200" y="1692725"/>
            <a:ext cx="8571900" cy="0"/>
          </a:xfrm>
          <a:prstGeom prst="straightConnector1">
            <a:avLst/>
          </a:prstGeom>
          <a:noFill/>
          <a:ln w="19050" cap="flat" cmpd="sng">
            <a:solidFill>
              <a:srgbClr val="595959"/>
            </a:solidFill>
            <a:prstDash val="dot"/>
            <a:round/>
            <a:headEnd type="none" w="med" len="med"/>
            <a:tailEnd type="none" w="med" len="med"/>
          </a:ln>
        </p:spPr>
      </p:cxnSp>
      <p:pic>
        <p:nvPicPr>
          <p:cNvPr id="578" name="Shape 578" descr="WI-map.gif"/>
          <p:cNvPicPr preferRelativeResize="0"/>
          <p:nvPr/>
        </p:nvPicPr>
        <p:blipFill rotWithShape="1">
          <a:blip r:embed="rId3">
            <a:alphaModFix/>
          </a:blip>
          <a:srcRect l="7394" r="8188"/>
          <a:stretch/>
        </p:blipFill>
        <p:spPr>
          <a:xfrm>
            <a:off x="6976804" y="1967875"/>
            <a:ext cx="3340649" cy="3195950"/>
          </a:xfrm>
          <a:prstGeom prst="rect">
            <a:avLst/>
          </a:prstGeom>
          <a:noFill/>
          <a:ln>
            <a:noFill/>
          </a:ln>
        </p:spPr>
      </p:pic>
      <p:sp>
        <p:nvSpPr>
          <p:cNvPr id="579" name="Shape 579"/>
          <p:cNvSpPr txBox="1">
            <a:spLocks noGrp="1"/>
          </p:cNvSpPr>
          <p:nvPr>
            <p:ph type="title"/>
          </p:nvPr>
        </p:nvSpPr>
        <p:spPr>
          <a:xfrm>
            <a:off x="1796850" y="277948"/>
            <a:ext cx="8520600" cy="572700"/>
          </a:xfrm>
          <a:prstGeom prst="rect">
            <a:avLst/>
          </a:prstGeom>
        </p:spPr>
        <p:txBody>
          <a:bodyPr spcFirstLastPara="1" vert="horz" wrap="square" lIns="91425" tIns="91425" rIns="91425" bIns="91425" rtlCol="0" anchor="t" anchorCtr="0">
            <a:noAutofit/>
          </a:bodyPr>
          <a:lstStyle/>
          <a:p>
            <a:r>
              <a:rPr lang="en" sz="3600">
                <a:latin typeface="Fira Sans Extra Condensed"/>
                <a:ea typeface="Fira Sans Extra Condensed"/>
                <a:cs typeface="Fira Sans Extra Condensed"/>
                <a:sym typeface="Fira Sans Extra Condensed"/>
              </a:rPr>
              <a:t>A BETTER MEASURE: PARTISAN SYMMETRY</a:t>
            </a:r>
            <a:endParaRPr sz="3600" dirty="0">
              <a:latin typeface="Fira Sans Extra Condensed"/>
              <a:ea typeface="Fira Sans Extra Condensed"/>
              <a:cs typeface="Fira Sans Extra Condensed"/>
              <a:sym typeface="Fira Sans Extra Condensed"/>
            </a:endParaRPr>
          </a:p>
        </p:txBody>
      </p:sp>
      <p:sp>
        <p:nvSpPr>
          <p:cNvPr id="580" name="Shape 580"/>
          <p:cNvSpPr txBox="1">
            <a:spLocks noGrp="1"/>
          </p:cNvSpPr>
          <p:nvPr>
            <p:ph type="body" idx="1"/>
          </p:nvPr>
        </p:nvSpPr>
        <p:spPr>
          <a:xfrm>
            <a:off x="1835700" y="1730975"/>
            <a:ext cx="5141100" cy="3845700"/>
          </a:xfrm>
          <a:prstGeom prst="rect">
            <a:avLst/>
          </a:prstGeom>
        </p:spPr>
        <p:txBody>
          <a:bodyPr spcFirstLastPara="1" vert="horz" wrap="square" lIns="91425" tIns="91425" rIns="91425" bIns="91425" rtlCol="0" anchor="t" anchorCtr="0">
            <a:noAutofit/>
          </a:bodyPr>
          <a:lstStyle/>
          <a:p>
            <a:pPr marL="0" indent="0">
              <a:buNone/>
            </a:pPr>
            <a:r>
              <a:rPr lang="en" sz="3000" b="1" dirty="0">
                <a:solidFill>
                  <a:schemeClr val="dk1"/>
                </a:solidFill>
                <a:highlight>
                  <a:srgbClr val="FFFFFF"/>
                </a:highlight>
                <a:latin typeface="Fira Sans Extra Condensed"/>
                <a:ea typeface="Fira Sans Extra Condensed"/>
                <a:cs typeface="Fira Sans Extra Condensed"/>
                <a:sym typeface="Fira Sans Extra Condensed"/>
              </a:rPr>
              <a:t>Question</a:t>
            </a:r>
            <a:r>
              <a:rPr lang="en" sz="3000" dirty="0">
                <a:solidFill>
                  <a:schemeClr val="dk1"/>
                </a:solidFill>
                <a:highlight>
                  <a:srgbClr val="FFFFFF"/>
                </a:highlight>
                <a:latin typeface="Fira Sans Extra Condensed"/>
                <a:ea typeface="Fira Sans Extra Condensed"/>
                <a:cs typeface="Fira Sans Extra Condensed"/>
                <a:sym typeface="Fira Sans Extra Condensed"/>
              </a:rPr>
              <a:t>:</a:t>
            </a:r>
            <a:br>
              <a:rPr lang="en" sz="3000" dirty="0">
                <a:solidFill>
                  <a:schemeClr val="dk1"/>
                </a:solidFill>
                <a:highlight>
                  <a:srgbClr val="FFFFFF"/>
                </a:highlight>
                <a:latin typeface="Fira Sans Extra Condensed"/>
                <a:ea typeface="Fira Sans Extra Condensed"/>
                <a:cs typeface="Fira Sans Extra Condensed"/>
                <a:sym typeface="Fira Sans Extra Condensed"/>
              </a:rPr>
            </a:br>
            <a:r>
              <a:rPr lang="en" sz="3000" dirty="0">
                <a:solidFill>
                  <a:schemeClr val="dk1"/>
                </a:solidFill>
                <a:highlight>
                  <a:srgbClr val="FFFFFF"/>
                </a:highlight>
                <a:latin typeface="Fira Sans Extra Condensed"/>
                <a:ea typeface="Fira Sans Extra Condensed"/>
                <a:cs typeface="Fira Sans Extra Condensed"/>
                <a:sym typeface="Fira Sans Extra Condensed"/>
              </a:rPr>
              <a:t>What is a “</a:t>
            </a:r>
            <a:r>
              <a:rPr lang="en" sz="3000" b="1" dirty="0">
                <a:solidFill>
                  <a:srgbClr val="FF0000"/>
                </a:solidFill>
                <a:highlight>
                  <a:srgbClr val="FFFFFF"/>
                </a:highlight>
                <a:latin typeface="Fira Sans Extra Condensed"/>
                <a:ea typeface="Fira Sans Extra Condensed"/>
                <a:cs typeface="Fira Sans Extra Condensed"/>
                <a:sym typeface="Fira Sans Extra Condensed"/>
              </a:rPr>
              <a:t>realistic scenario</a:t>
            </a:r>
            <a:r>
              <a:rPr lang="en" sz="3000" dirty="0">
                <a:solidFill>
                  <a:schemeClr val="dk1"/>
                </a:solidFill>
                <a:highlight>
                  <a:srgbClr val="FFFFFF"/>
                </a:highlight>
                <a:latin typeface="Fira Sans Extra Condensed"/>
                <a:ea typeface="Fira Sans Extra Condensed"/>
                <a:cs typeface="Fira Sans Extra Condensed"/>
                <a:sym typeface="Fira Sans Extra Condensed"/>
              </a:rPr>
              <a:t>”?</a:t>
            </a:r>
            <a:endParaRPr sz="3000" dirty="0">
              <a:solidFill>
                <a:schemeClr val="dk1"/>
              </a:solidFill>
              <a:highlight>
                <a:srgbClr val="FFFFFF"/>
              </a:highlight>
              <a:latin typeface="Fira Sans Extra Condensed"/>
              <a:ea typeface="Fira Sans Extra Condensed"/>
              <a:cs typeface="Fira Sans Extra Condensed"/>
              <a:sym typeface="Fira Sans Extra Condensed"/>
            </a:endParaRPr>
          </a:p>
          <a:p>
            <a:pPr marL="0" indent="0">
              <a:spcBef>
                <a:spcPts val="1600"/>
              </a:spcBef>
              <a:buNone/>
            </a:pPr>
            <a:r>
              <a:rPr lang="en" sz="3000" b="1" dirty="0">
                <a:solidFill>
                  <a:schemeClr val="dk1"/>
                </a:solidFill>
                <a:highlight>
                  <a:srgbClr val="FFFFFF"/>
                </a:highlight>
                <a:latin typeface="Fira Sans Extra Condensed"/>
                <a:ea typeface="Fira Sans Extra Condensed"/>
                <a:cs typeface="Fira Sans Extra Condensed"/>
                <a:sym typeface="Fira Sans Extra Condensed"/>
              </a:rPr>
              <a:t>Answer:</a:t>
            </a:r>
            <a:r>
              <a:rPr lang="en" sz="3000" dirty="0">
                <a:solidFill>
                  <a:schemeClr val="dk1"/>
                </a:solidFill>
                <a:highlight>
                  <a:srgbClr val="FFFFFF"/>
                </a:highlight>
                <a:latin typeface="Fira Sans Extra Condensed"/>
                <a:ea typeface="Fira Sans Extra Condensed"/>
                <a:cs typeface="Fira Sans Extra Condensed"/>
                <a:sym typeface="Fira Sans Extra Condensed"/>
              </a:rPr>
              <a:t/>
            </a:r>
            <a:br>
              <a:rPr lang="en" sz="3000" dirty="0">
                <a:solidFill>
                  <a:schemeClr val="dk1"/>
                </a:solidFill>
                <a:highlight>
                  <a:srgbClr val="FFFFFF"/>
                </a:highlight>
                <a:latin typeface="Fira Sans Extra Condensed"/>
                <a:ea typeface="Fira Sans Extra Condensed"/>
                <a:cs typeface="Fira Sans Extra Condensed"/>
                <a:sym typeface="Fira Sans Extra Condensed"/>
              </a:rPr>
            </a:br>
            <a:r>
              <a:rPr lang="en" sz="3000" b="1" dirty="0">
                <a:solidFill>
                  <a:srgbClr val="FF0000"/>
                </a:solidFill>
                <a:highlight>
                  <a:srgbClr val="FFFFFF"/>
                </a:highlight>
                <a:latin typeface="Fira Sans Extra Condensed"/>
                <a:ea typeface="Fira Sans Extra Condensed"/>
                <a:cs typeface="Fira Sans Extra Condensed"/>
                <a:sym typeface="Fira Sans Extra Condensed"/>
              </a:rPr>
              <a:t>“Uniform partisan swing”</a:t>
            </a:r>
            <a:r>
              <a:rPr lang="en" sz="3000" dirty="0">
                <a:solidFill>
                  <a:schemeClr val="dk1"/>
                </a:solidFill>
                <a:highlight>
                  <a:srgbClr val="FFFFFF"/>
                </a:highlight>
                <a:latin typeface="Fira Sans Extra Condensed"/>
                <a:ea typeface="Fira Sans Extra Condensed"/>
                <a:cs typeface="Fira Sans Extra Condensed"/>
                <a:sym typeface="Fira Sans Extra Condensed"/>
              </a:rPr>
              <a:t/>
            </a:r>
            <a:br>
              <a:rPr lang="en" sz="3000" dirty="0">
                <a:solidFill>
                  <a:schemeClr val="dk1"/>
                </a:solidFill>
                <a:highlight>
                  <a:srgbClr val="FFFFFF"/>
                </a:highlight>
                <a:latin typeface="Fira Sans Extra Condensed"/>
                <a:ea typeface="Fira Sans Extra Condensed"/>
                <a:cs typeface="Fira Sans Extra Condensed"/>
                <a:sym typeface="Fira Sans Extra Condensed"/>
              </a:rPr>
            </a:br>
            <a:r>
              <a:rPr lang="en" sz="3000" dirty="0">
                <a:solidFill>
                  <a:schemeClr val="dk1"/>
                </a:solidFill>
                <a:highlight>
                  <a:srgbClr val="FFFFFF"/>
                </a:highlight>
                <a:latin typeface="Fira Sans Extra Condensed"/>
                <a:ea typeface="Fira Sans Extra Condensed"/>
                <a:cs typeface="Fira Sans Extra Condensed"/>
                <a:sym typeface="Fira Sans Extra Condensed"/>
              </a:rPr>
              <a:t>(% of Republicans in each district changes by the same amount)</a:t>
            </a:r>
            <a:endParaRPr sz="3000" dirty="0">
              <a:solidFill>
                <a:schemeClr val="dk1"/>
              </a:solidFill>
              <a:highlight>
                <a:srgbClr val="FFFFFF"/>
              </a:highlight>
              <a:latin typeface="Fira Sans Extra Condensed"/>
              <a:ea typeface="Fira Sans Extra Condensed"/>
              <a:cs typeface="Fira Sans Extra Condensed"/>
              <a:sym typeface="Fira Sans Extra Condensed"/>
            </a:endParaRPr>
          </a:p>
          <a:p>
            <a:pPr marL="0" indent="0">
              <a:spcBef>
                <a:spcPts val="1600"/>
              </a:spcBef>
              <a:spcAft>
                <a:spcPts val="1600"/>
              </a:spcAft>
              <a:buNone/>
            </a:pPr>
            <a:endParaRPr sz="3000" dirty="0">
              <a:solidFill>
                <a:schemeClr val="dk1"/>
              </a:solidFill>
              <a:highlight>
                <a:srgbClr val="FFFFFF"/>
              </a:highlight>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10140732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Natural Variation</a:t>
            </a:r>
          </a:p>
        </p:txBody>
      </p:sp>
      <p:pic>
        <p:nvPicPr>
          <p:cNvPr id="6" name="Content Placeholder 5" descr="PA 2012 Princeton Simulation.png"/>
          <p:cNvPicPr>
            <a:picLocks noGrp="1" noChangeAspect="1"/>
          </p:cNvPicPr>
          <p:nvPr>
            <p:ph idx="1"/>
          </p:nvPr>
        </p:nvPicPr>
        <p:blipFill>
          <a:blip r:embed="rId3">
            <a:extLst>
              <a:ext uri="{28A0092B-C50C-407E-A947-70E740481C1C}">
                <a14:useLocalDpi xmlns:a14="http://schemas.microsoft.com/office/drawing/2010/main" val="0"/>
              </a:ext>
            </a:extLst>
          </a:blip>
          <a:srcRect l="-30536" r="-30536"/>
          <a:stretch>
            <a:fillRect/>
          </a:stretch>
        </p:blipFill>
        <p:spPr>
          <a:xfrm>
            <a:off x="887092" y="1397810"/>
            <a:ext cx="10110140" cy="5460193"/>
          </a:xfrm>
        </p:spPr>
      </p:pic>
      <p:sp>
        <p:nvSpPr>
          <p:cNvPr id="7" name="Title 1"/>
          <p:cNvSpPr txBox="1">
            <a:spLocks/>
          </p:cNvSpPr>
          <p:nvPr/>
        </p:nvSpPr>
        <p:spPr>
          <a:xfrm>
            <a:off x="1524003" y="525942"/>
            <a:ext cx="9143999" cy="815882"/>
          </a:xfrm>
          <a:prstGeom prst="rect">
            <a:avLst/>
          </a:prstGeom>
          <a:solidFill>
            <a:srgbClr val="FFFFFF"/>
          </a:solidFill>
        </p:spPr>
        <p:txBody>
          <a:bodyPr vert="horz" lIns="91440" tIns="45720" rIns="91440" bIns="45720" rtlCol="0" anchor="b" anchorCtr="0">
            <a:noAutofit/>
          </a:bodyPr>
          <a:lstStyle>
            <a:lvl1pPr algn="ctr" defTabSz="914400" rtl="0" eaLnBrk="1" latinLnBrk="0" hangingPunct="1">
              <a:spcBef>
                <a:spcPct val="0"/>
              </a:spcBef>
              <a:buNone/>
              <a:defRPr sz="4600" b="1" kern="1200">
                <a:solidFill>
                  <a:schemeClr val="tx1"/>
                </a:solidFill>
                <a:latin typeface="+mj-lt"/>
                <a:ea typeface="+mj-ea"/>
                <a:cs typeface="+mj-cs"/>
              </a:defRPr>
            </a:lvl1pPr>
          </a:lstStyle>
          <a:p>
            <a:r>
              <a:rPr lang="en-US" dirty="0"/>
              <a:t>#4) Natural Variation</a:t>
            </a:r>
          </a:p>
        </p:txBody>
      </p:sp>
    </p:spTree>
    <p:extLst>
      <p:ext uri="{BB962C8B-B14F-4D97-AF65-F5344CB8AC3E}">
        <p14:creationId xmlns:p14="http://schemas.microsoft.com/office/powerpoint/2010/main" val="2596129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275" y="107576"/>
            <a:ext cx="8042276" cy="957122"/>
          </a:xfrm>
        </p:spPr>
        <p:txBody>
          <a:bodyPr/>
          <a:lstStyle/>
          <a:p>
            <a:r>
              <a:rPr lang="en-US" dirty="0"/>
              <a:t>REDMAP Project</a:t>
            </a:r>
          </a:p>
        </p:txBody>
      </p:sp>
      <p:sp>
        <p:nvSpPr>
          <p:cNvPr id="3" name="Content Placeholder 2"/>
          <p:cNvSpPr>
            <a:spLocks noGrp="1"/>
          </p:cNvSpPr>
          <p:nvPr>
            <p:ph idx="1"/>
          </p:nvPr>
        </p:nvSpPr>
        <p:spPr>
          <a:xfrm>
            <a:off x="2073277" y="1162323"/>
            <a:ext cx="8246801" cy="5079284"/>
          </a:xfrm>
        </p:spPr>
        <p:txBody>
          <a:bodyPr>
            <a:normAutofit fontScale="85000" lnSpcReduction="10000"/>
          </a:bodyPr>
          <a:lstStyle/>
          <a:p>
            <a:pPr>
              <a:lnSpc>
                <a:spcPct val="120000"/>
              </a:lnSpc>
            </a:pPr>
            <a:r>
              <a:rPr lang="en-US" dirty="0"/>
              <a:t>Republican State Leadership Committee (RSLC)</a:t>
            </a:r>
          </a:p>
          <a:p>
            <a:pPr lvl="1">
              <a:lnSpc>
                <a:spcPct val="120000"/>
              </a:lnSpc>
            </a:pPr>
            <a:r>
              <a:rPr lang="en-US" dirty="0"/>
              <a:t>Target State Legislative races in 2010</a:t>
            </a:r>
          </a:p>
          <a:p>
            <a:pPr lvl="1">
              <a:lnSpc>
                <a:spcPct val="120000"/>
              </a:lnSpc>
            </a:pPr>
            <a:r>
              <a:rPr lang="en-US" dirty="0"/>
              <a:t>Control redistricting in 2011 </a:t>
            </a:r>
          </a:p>
          <a:p>
            <a:pPr lvl="1">
              <a:lnSpc>
                <a:spcPct val="120000"/>
              </a:lnSpc>
            </a:pPr>
            <a:r>
              <a:rPr lang="en-US" dirty="0"/>
              <a:t>Win a Republican U.S. House Majority in 2012 elections</a:t>
            </a:r>
          </a:p>
          <a:p>
            <a:pPr>
              <a:lnSpc>
                <a:spcPct val="120000"/>
              </a:lnSpc>
            </a:pPr>
            <a:r>
              <a:rPr lang="en-US" b="1" dirty="0"/>
              <a:t>$30 million </a:t>
            </a:r>
            <a:r>
              <a:rPr lang="en-US" dirty="0"/>
              <a:t>in 2009-2010</a:t>
            </a:r>
          </a:p>
          <a:p>
            <a:pPr lvl="1">
              <a:lnSpc>
                <a:spcPct val="120000"/>
              </a:lnSpc>
            </a:pPr>
            <a:r>
              <a:rPr lang="en-US" dirty="0"/>
              <a:t>invested $18 million after Labor Day 2010 alone.</a:t>
            </a:r>
          </a:p>
          <a:p>
            <a:pPr>
              <a:lnSpc>
                <a:spcPct val="120000"/>
              </a:lnSpc>
            </a:pPr>
            <a:r>
              <a:rPr lang="en-US" dirty="0"/>
              <a:t>Election Day 2010, State Legislative Chambers:</a:t>
            </a:r>
          </a:p>
          <a:p>
            <a:pPr lvl="1">
              <a:lnSpc>
                <a:spcPct val="120000"/>
              </a:lnSpc>
            </a:pPr>
            <a:r>
              <a:rPr lang="en-US" dirty="0"/>
              <a:t>Prior: </a:t>
            </a:r>
            <a:r>
              <a:rPr lang="en-US" b="1" dirty="0"/>
              <a:t>Democrats 60 Republicans 36</a:t>
            </a:r>
            <a:r>
              <a:rPr lang="en-US" dirty="0"/>
              <a:t>.  </a:t>
            </a:r>
          </a:p>
          <a:p>
            <a:pPr lvl="1">
              <a:lnSpc>
                <a:spcPct val="120000"/>
              </a:lnSpc>
            </a:pPr>
            <a:r>
              <a:rPr lang="en-US" dirty="0"/>
              <a:t>After: </a:t>
            </a:r>
            <a:r>
              <a:rPr lang="en-US" b="1" dirty="0"/>
              <a:t>Democrats 40</a:t>
            </a:r>
            <a:r>
              <a:rPr lang="en-US" dirty="0"/>
              <a:t>, </a:t>
            </a:r>
            <a:r>
              <a:rPr lang="en-US" b="1" dirty="0"/>
              <a:t>Republicans 55</a:t>
            </a:r>
            <a:r>
              <a:rPr lang="en-US" dirty="0"/>
              <a:t>, and two remained tied. </a:t>
            </a:r>
          </a:p>
          <a:p>
            <a:pPr>
              <a:lnSpc>
                <a:spcPct val="120000"/>
              </a:lnSpc>
            </a:pPr>
            <a:r>
              <a:rPr lang="en-US" dirty="0"/>
              <a:t>Strong Republican delegation / majority Democratic voters: </a:t>
            </a:r>
          </a:p>
          <a:p>
            <a:pPr lvl="1">
              <a:lnSpc>
                <a:spcPct val="120000"/>
              </a:lnSpc>
            </a:pPr>
            <a:r>
              <a:rPr lang="en-US" dirty="0"/>
              <a:t>Michigan, Ohio, Pennsylvania and Wisconsin.</a:t>
            </a:r>
          </a:p>
        </p:txBody>
      </p:sp>
      <p:sp>
        <p:nvSpPr>
          <p:cNvPr id="4" name="TextBox 3"/>
          <p:cNvSpPr txBox="1"/>
          <p:nvPr/>
        </p:nvSpPr>
        <p:spPr>
          <a:xfrm>
            <a:off x="6361727" y="6241610"/>
            <a:ext cx="3958348" cy="307777"/>
          </a:xfrm>
          <a:prstGeom prst="rect">
            <a:avLst/>
          </a:prstGeom>
          <a:noFill/>
        </p:spPr>
        <p:txBody>
          <a:bodyPr wrap="none" rtlCol="0">
            <a:spAutoFit/>
          </a:bodyPr>
          <a:lstStyle/>
          <a:p>
            <a:r>
              <a:rPr lang="en-US" sz="1400" dirty="0"/>
              <a:t>http://</a:t>
            </a:r>
            <a:r>
              <a:rPr lang="en-US" sz="1400" dirty="0" err="1"/>
              <a:t>www.redistrictingmajorityproject.com</a:t>
            </a:r>
            <a:endParaRPr lang="en-US" sz="1400" dirty="0"/>
          </a:p>
        </p:txBody>
      </p:sp>
    </p:spTree>
    <p:extLst>
      <p:ext uri="{BB962C8B-B14F-4D97-AF65-F5344CB8AC3E}">
        <p14:creationId xmlns:p14="http://schemas.microsoft.com/office/powerpoint/2010/main" val="11067142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275" y="289462"/>
            <a:ext cx="8042276" cy="1336956"/>
          </a:xfrm>
        </p:spPr>
        <p:txBody>
          <a:bodyPr/>
          <a:lstStyle/>
          <a:p>
            <a:r>
              <a:rPr lang="en-US" dirty="0"/>
              <a:t>National Democratic Redistricting Committee</a:t>
            </a:r>
          </a:p>
        </p:txBody>
      </p:sp>
      <p:sp>
        <p:nvSpPr>
          <p:cNvPr id="3" name="Content Placeholder 2"/>
          <p:cNvSpPr>
            <a:spLocks noGrp="1"/>
          </p:cNvSpPr>
          <p:nvPr>
            <p:ph idx="1"/>
          </p:nvPr>
        </p:nvSpPr>
        <p:spPr>
          <a:xfrm>
            <a:off x="2073278" y="1740718"/>
            <a:ext cx="8328519" cy="4457700"/>
          </a:xfrm>
        </p:spPr>
        <p:txBody>
          <a:bodyPr>
            <a:normAutofit fontScale="85000" lnSpcReduction="20000"/>
          </a:bodyPr>
          <a:lstStyle/>
          <a:p>
            <a:r>
              <a:rPr lang="en-US" dirty="0"/>
              <a:t>Former President Obama: </a:t>
            </a:r>
          </a:p>
          <a:p>
            <a:pPr lvl="1"/>
            <a:r>
              <a:rPr lang="en-US" dirty="0"/>
              <a:t>redistricting is main politics focus of his post presidency</a:t>
            </a:r>
          </a:p>
          <a:p>
            <a:pPr lvl="1"/>
            <a:r>
              <a:rPr lang="en-US" dirty="0"/>
              <a:t>Raised $10.8M in the first 6 months</a:t>
            </a:r>
          </a:p>
          <a:p>
            <a:r>
              <a:rPr lang="en-US" dirty="0"/>
              <a:t>Chair: Eric Holder, former U.S. Attorney General</a:t>
            </a:r>
          </a:p>
          <a:p>
            <a:pPr lvl="1"/>
            <a:r>
              <a:rPr lang="en-US" dirty="0"/>
              <a:t>October 2017 sued State of George for partisan </a:t>
            </a:r>
            <a:r>
              <a:rPr lang="en-US" dirty="0" err="1"/>
              <a:t>gerrymand</a:t>
            </a:r>
            <a:endParaRPr lang="en-US" dirty="0"/>
          </a:p>
          <a:p>
            <a:r>
              <a:rPr lang="en-US" dirty="0"/>
              <a:t>Executive Director, Kelly Ward: </a:t>
            </a:r>
          </a:p>
          <a:p>
            <a:pPr lvl="1"/>
            <a:r>
              <a:rPr lang="en-US" dirty="0"/>
              <a:t>Many of the current maps for state legislature and House districts represent Republicans’ “fundamental challenge to our democracy,” </a:t>
            </a:r>
          </a:p>
          <a:p>
            <a:r>
              <a:rPr lang="en-US" dirty="0"/>
              <a:t>ON Feb 7, 2018, they announced their state by state strategy: </a:t>
            </a:r>
          </a:p>
          <a:p>
            <a:pPr lvl="1"/>
            <a:r>
              <a:rPr lang="en-US" dirty="0"/>
              <a:t>12 states, 9 gubernatorial races, 20 legislative chambers, 2 ballot initiatives, and 2 down-ballot races.  </a:t>
            </a:r>
          </a:p>
          <a:p>
            <a:pPr lvl="1"/>
            <a:r>
              <a:rPr lang="en-US" dirty="0"/>
              <a:t>There are 8 additional states on Watch List</a:t>
            </a:r>
          </a:p>
        </p:txBody>
      </p:sp>
      <p:sp>
        <p:nvSpPr>
          <p:cNvPr id="4" name="TextBox 3"/>
          <p:cNvSpPr txBox="1"/>
          <p:nvPr/>
        </p:nvSpPr>
        <p:spPr>
          <a:xfrm>
            <a:off x="6118838" y="6198418"/>
            <a:ext cx="4282956" cy="369332"/>
          </a:xfrm>
          <a:prstGeom prst="rect">
            <a:avLst/>
          </a:prstGeom>
          <a:noFill/>
        </p:spPr>
        <p:txBody>
          <a:bodyPr wrap="none" rtlCol="0">
            <a:spAutoFit/>
          </a:bodyPr>
          <a:lstStyle/>
          <a:p>
            <a:r>
              <a:rPr lang="en-US" dirty="0"/>
              <a:t>https://</a:t>
            </a:r>
            <a:r>
              <a:rPr lang="en-US" dirty="0" err="1"/>
              <a:t>democraticredistricting.com</a:t>
            </a:r>
            <a:r>
              <a:rPr lang="en-US" dirty="0"/>
              <a:t>/</a:t>
            </a:r>
          </a:p>
        </p:txBody>
      </p:sp>
    </p:spTree>
    <p:extLst>
      <p:ext uri="{BB962C8B-B14F-4D97-AF65-F5344CB8AC3E}">
        <p14:creationId xmlns:p14="http://schemas.microsoft.com/office/powerpoint/2010/main" val="21441309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Ideal District Principles</a:t>
            </a:r>
          </a:p>
        </p:txBody>
      </p:sp>
      <p:sp>
        <p:nvSpPr>
          <p:cNvPr id="3" name="Content Placeholder 2"/>
          <p:cNvSpPr>
            <a:spLocks noGrp="1"/>
          </p:cNvSpPr>
          <p:nvPr>
            <p:ph idx="1"/>
          </p:nvPr>
        </p:nvSpPr>
        <p:spPr>
          <a:xfrm>
            <a:off x="1759395" y="1600203"/>
            <a:ext cx="8356159" cy="5003799"/>
          </a:xfrm>
        </p:spPr>
        <p:txBody>
          <a:bodyPr>
            <a:normAutofit/>
          </a:bodyPr>
          <a:lstStyle/>
          <a:p>
            <a:pPr lvl="0"/>
            <a:r>
              <a:rPr lang="en-US" b="1" dirty="0"/>
              <a:t>Contiguity</a:t>
            </a:r>
            <a:r>
              <a:rPr lang="en-US" dirty="0"/>
              <a:t>: </a:t>
            </a:r>
            <a:br>
              <a:rPr lang="en-US" dirty="0"/>
            </a:br>
            <a:r>
              <a:rPr lang="en-US" dirty="0"/>
              <a:t>physically adjacent.</a:t>
            </a:r>
          </a:p>
          <a:p>
            <a:pPr lvl="0"/>
            <a:r>
              <a:rPr lang="en-US" b="1" dirty="0"/>
              <a:t>Compactness</a:t>
            </a:r>
            <a:r>
              <a:rPr lang="en-US" dirty="0"/>
              <a:t>: </a:t>
            </a:r>
            <a:br>
              <a:rPr lang="en-US" dirty="0"/>
            </a:br>
            <a:r>
              <a:rPr lang="en-US" dirty="0"/>
              <a:t>the distance between all </a:t>
            </a:r>
            <a:br>
              <a:rPr lang="en-US" dirty="0"/>
            </a:br>
            <a:r>
              <a:rPr lang="en-US" dirty="0"/>
              <a:t>parts of a district.</a:t>
            </a:r>
          </a:p>
          <a:p>
            <a:pPr lvl="0"/>
            <a:r>
              <a:rPr lang="en-US" b="1" dirty="0"/>
              <a:t>Political boundaries</a:t>
            </a:r>
            <a:r>
              <a:rPr lang="en-US" dirty="0"/>
              <a:t> - include the limits of counties, cities and towns. </a:t>
            </a:r>
          </a:p>
          <a:p>
            <a:r>
              <a:rPr lang="en-US" b="1" dirty="0"/>
              <a:t>Community of interest</a:t>
            </a:r>
            <a:r>
              <a:rPr lang="en-US" dirty="0"/>
              <a:t>: group of people in a geographical area, such as a specific region or neighborhood, who have common political, social or economic interests.</a:t>
            </a:r>
          </a:p>
        </p:txBody>
      </p:sp>
      <p:sp>
        <p:nvSpPr>
          <p:cNvPr id="4" name="Oval 3"/>
          <p:cNvSpPr/>
          <p:nvPr/>
        </p:nvSpPr>
        <p:spPr>
          <a:xfrm>
            <a:off x="6751825" y="1600204"/>
            <a:ext cx="830868" cy="79530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8258203" y="1600201"/>
            <a:ext cx="394731" cy="3976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8779937" y="1444532"/>
            <a:ext cx="394731" cy="3976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8385206" y="2082941"/>
            <a:ext cx="394731" cy="3976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8855565" y="1997853"/>
            <a:ext cx="394731" cy="3976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5977470" y="2374900"/>
            <a:ext cx="3970867" cy="990600"/>
          </a:xfrm>
          <a:custGeom>
            <a:avLst/>
            <a:gdLst>
              <a:gd name="connsiteX0" fmla="*/ 694267 w 3970867"/>
              <a:gd name="connsiteY0" fmla="*/ 677333 h 990600"/>
              <a:gd name="connsiteX1" fmla="*/ 1075267 w 3970867"/>
              <a:gd name="connsiteY1" fmla="*/ 855133 h 990600"/>
              <a:gd name="connsiteX2" fmla="*/ 1684867 w 3970867"/>
              <a:gd name="connsiteY2" fmla="*/ 719667 h 990600"/>
              <a:gd name="connsiteX3" fmla="*/ 2125133 w 3970867"/>
              <a:gd name="connsiteY3" fmla="*/ 694267 h 990600"/>
              <a:gd name="connsiteX4" fmla="*/ 2836333 w 3970867"/>
              <a:gd name="connsiteY4" fmla="*/ 990600 h 990600"/>
              <a:gd name="connsiteX5" fmla="*/ 3564467 w 3970867"/>
              <a:gd name="connsiteY5" fmla="*/ 778933 h 990600"/>
              <a:gd name="connsiteX6" fmla="*/ 3970867 w 3970867"/>
              <a:gd name="connsiteY6" fmla="*/ 0 h 990600"/>
              <a:gd name="connsiteX7" fmla="*/ 3437467 w 3970867"/>
              <a:gd name="connsiteY7" fmla="*/ 541867 h 990600"/>
              <a:gd name="connsiteX8" fmla="*/ 2844800 w 3970867"/>
              <a:gd name="connsiteY8" fmla="*/ 685800 h 990600"/>
              <a:gd name="connsiteX9" fmla="*/ 1828800 w 3970867"/>
              <a:gd name="connsiteY9" fmla="*/ 389467 h 990600"/>
              <a:gd name="connsiteX10" fmla="*/ 1456267 w 3970867"/>
              <a:gd name="connsiteY10" fmla="*/ 609600 h 990600"/>
              <a:gd name="connsiteX11" fmla="*/ 0 w 3970867"/>
              <a:gd name="connsiteY11" fmla="*/ 508000 h 990600"/>
              <a:gd name="connsiteX12" fmla="*/ 762000 w 3970867"/>
              <a:gd name="connsiteY12" fmla="*/ 677333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70867" h="990600">
                <a:moveTo>
                  <a:pt x="694267" y="677333"/>
                </a:moveTo>
                <a:lnTo>
                  <a:pt x="1075267" y="855133"/>
                </a:lnTo>
                <a:lnTo>
                  <a:pt x="1684867" y="719667"/>
                </a:lnTo>
                <a:lnTo>
                  <a:pt x="2125133" y="694267"/>
                </a:lnTo>
                <a:lnTo>
                  <a:pt x="2836333" y="990600"/>
                </a:lnTo>
                <a:lnTo>
                  <a:pt x="3564467" y="778933"/>
                </a:lnTo>
                <a:lnTo>
                  <a:pt x="3970867" y="0"/>
                </a:lnTo>
                <a:lnTo>
                  <a:pt x="3437467" y="541867"/>
                </a:lnTo>
                <a:lnTo>
                  <a:pt x="2844800" y="685800"/>
                </a:lnTo>
                <a:lnTo>
                  <a:pt x="1828800" y="389467"/>
                </a:lnTo>
                <a:lnTo>
                  <a:pt x="1456267" y="609600"/>
                </a:lnTo>
                <a:lnTo>
                  <a:pt x="0" y="508000"/>
                </a:lnTo>
                <a:lnTo>
                  <a:pt x="762000" y="677333"/>
                </a:lnTo>
              </a:path>
            </a:pathLst>
          </a:custGeom>
          <a:solidFill>
            <a:schemeClr val="accent1">
              <a:lumMod val="40000"/>
              <a:lumOff val="60000"/>
            </a:schemeClr>
          </a:solidFill>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130755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80220"/>
            <a:ext cx="9144000" cy="6858000"/>
          </a:xfrm>
          <a:prstGeom prst="rect">
            <a:avLst/>
          </a:prstGeom>
        </p:spPr>
      </p:pic>
    </p:spTree>
    <p:extLst>
      <p:ext uri="{BB962C8B-B14F-4D97-AF65-F5344CB8AC3E}">
        <p14:creationId xmlns:p14="http://schemas.microsoft.com/office/powerpoint/2010/main" val="197627217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75448</TotalTime>
  <Words>8070</Words>
  <Application>Microsoft Macintosh PowerPoint</Application>
  <PresentationFormat>Widescreen</PresentationFormat>
  <Paragraphs>1258</Paragraphs>
  <Slides>110</Slides>
  <Notes>80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110</vt:i4>
      </vt:variant>
    </vt:vector>
  </HeadingPairs>
  <TitlesOfParts>
    <vt:vector size="122" baseType="lpstr">
      <vt:lpstr>Abadi MT Condensed Extra Bold</vt:lpstr>
      <vt:lpstr>Apple Chancery</vt:lpstr>
      <vt:lpstr>Calibri</vt:lpstr>
      <vt:lpstr>Fira Sans Extra Condensed</vt:lpstr>
      <vt:lpstr>Garamond</vt:lpstr>
      <vt:lpstr>Myriad Pro</vt:lpstr>
      <vt:lpstr>News Gothic MT</vt:lpstr>
      <vt:lpstr>Times New Roman</vt:lpstr>
      <vt:lpstr>Wingdings</vt:lpstr>
      <vt:lpstr>Wingdings 2</vt:lpstr>
      <vt:lpstr>Arial</vt:lpstr>
      <vt:lpstr>Breeze</vt:lpstr>
      <vt:lpstr>PowerPoint Presentation</vt:lpstr>
      <vt:lpstr>   League of Women Voters</vt:lpstr>
      <vt:lpstr>PowerPoint Presentation</vt:lpstr>
      <vt:lpstr>Goals</vt:lpstr>
      <vt:lpstr>Reapportionment &amp; Redistricting</vt:lpstr>
      <vt:lpstr>U. S. Census Bureau Total Resident Population</vt:lpstr>
      <vt:lpstr>Why is the Census Important?</vt:lpstr>
      <vt:lpstr>PowerPoint Presentation</vt:lpstr>
      <vt:lpstr>2020 Census  in Trouble</vt:lpstr>
      <vt:lpstr>Census  Total  Cost</vt:lpstr>
      <vt:lpstr>Hard to Count:  Washington</vt:lpstr>
      <vt:lpstr>Hard To Count:  Puget Sound</vt:lpstr>
      <vt:lpstr>Hard to Count: Seattle</vt:lpstr>
      <vt:lpstr>Citizenship Question </vt:lpstr>
      <vt:lpstr>Question in Court </vt:lpstr>
      <vt:lpstr>You Can’t  Unring a Bell</vt:lpstr>
      <vt:lpstr>Census  Actions</vt:lpstr>
      <vt:lpstr>Population in each  U.S. House District</vt:lpstr>
      <vt:lpstr>Redistricting</vt:lpstr>
      <vt:lpstr>Reapportionment </vt:lpstr>
      <vt:lpstr>Reapportionment  2020</vt:lpstr>
      <vt:lpstr>Who Chooses Districts? </vt:lpstr>
      <vt:lpstr>2011 WA Redistricting Commission </vt:lpstr>
      <vt:lpstr>Washington State Redistricting Rules</vt:lpstr>
      <vt:lpstr>Voting Rights Act 1965</vt:lpstr>
      <vt:lpstr>Voting Rights Act</vt:lpstr>
      <vt:lpstr>Why Controversial?</vt:lpstr>
      <vt:lpstr>Gerrymandering </vt:lpstr>
      <vt:lpstr>Gerrymander Tactics</vt:lpstr>
      <vt:lpstr>Hypothetical State</vt:lpstr>
      <vt:lpstr>PowerPoint Presentation</vt:lpstr>
      <vt:lpstr>Both Parties Do It!</vt:lpstr>
      <vt:lpstr>Big Data &amp; Statistics</vt:lpstr>
      <vt:lpstr>1960’s  Pencil &amp; Paper  or Typewriter</vt:lpstr>
      <vt:lpstr>PowerPoint Presentation</vt:lpstr>
      <vt:lpstr>Legislative  Bill Books  1965</vt:lpstr>
      <vt:lpstr>PowerPoint Presentation</vt:lpstr>
      <vt:lpstr>PowerPoint Presentation</vt:lpstr>
      <vt:lpstr>Redistricting Software</vt:lpstr>
      <vt:lpstr>Complex model, quick results </vt:lpstr>
      <vt:lpstr>Discussion</vt:lpstr>
      <vt:lpstr>Redistricting in the Courts</vt:lpstr>
      <vt:lpstr>North Carolina Congressional 12th</vt:lpstr>
      <vt:lpstr>Travis Co, Texas</vt:lpstr>
      <vt:lpstr>Illinois Congressional District 4</vt:lpstr>
      <vt:lpstr>Balancing Act on Race</vt:lpstr>
      <vt:lpstr>Key State Cases - Prisons</vt:lpstr>
      <vt:lpstr>Washington Prisons</vt:lpstr>
      <vt:lpstr>Partisan Gerrymander</vt:lpstr>
      <vt:lpstr>What most people think is fair.</vt:lpstr>
      <vt:lpstr>Curb Gerrymandering in Federal Court</vt:lpstr>
      <vt:lpstr>Wisconsin Assembly</vt:lpstr>
      <vt:lpstr>#1) Statistical Advantage</vt:lpstr>
      <vt:lpstr>#2) EG = Efficiency Gap</vt:lpstr>
      <vt:lpstr>Efficiency Gap in WA</vt:lpstr>
      <vt:lpstr>Efficiency Gap in WA</vt:lpstr>
      <vt:lpstr>#3) Map Outlier Analysis*</vt:lpstr>
      <vt:lpstr>Discussion</vt:lpstr>
      <vt:lpstr>Gill v Whitford (Wisconsin)</vt:lpstr>
      <vt:lpstr>Maryland 6th Congressional</vt:lpstr>
      <vt:lpstr>N.C. Lopsided Election Results </vt:lpstr>
      <vt:lpstr>No Federal Court  Remedy</vt:lpstr>
      <vt:lpstr>PowerPoint Presentation</vt:lpstr>
      <vt:lpstr>Penn 7th CD (2012 – 2018)</vt:lpstr>
      <vt:lpstr>Pennsylvania</vt:lpstr>
      <vt:lpstr>2/19/18 Districts Accepted By Pennsylvania Supreme Court</vt:lpstr>
      <vt:lpstr>Iowa Districts</vt:lpstr>
      <vt:lpstr>Pure Math Districts</vt:lpstr>
      <vt:lpstr>2020 REFORM BILLS</vt:lpstr>
      <vt:lpstr>California Commission</vt:lpstr>
      <vt:lpstr>2031 Commission </vt:lpstr>
      <vt:lpstr>Redistricting  Actions</vt:lpstr>
      <vt:lpstr>Discussion</vt:lpstr>
      <vt:lpstr>Government only works …</vt:lpstr>
      <vt:lpstr>Contact ME</vt:lpstr>
      <vt:lpstr>Back Up Slides   </vt:lpstr>
      <vt:lpstr>COUNTDOWN</vt:lpstr>
      <vt:lpstr>References</vt:lpstr>
      <vt:lpstr>Who is the Census Bureau?</vt:lpstr>
      <vt:lpstr>Framework for Hard-to-Count</vt:lpstr>
      <vt:lpstr>Who is Hard to Count?</vt:lpstr>
      <vt:lpstr>2018 End-to-End Test</vt:lpstr>
      <vt:lpstr>Impact in Washington </vt:lpstr>
      <vt:lpstr>Complete Count Committees</vt:lpstr>
      <vt:lpstr>How concerned that Census will be used against you?</vt:lpstr>
      <vt:lpstr>Likely to Respond BY AGE</vt:lpstr>
      <vt:lpstr>WA Legislative Districts</vt:lpstr>
      <vt:lpstr>WA Congressional Districts</vt:lpstr>
      <vt:lpstr>Winner’s Bonus</vt:lpstr>
      <vt:lpstr>Massachusetts Example</vt:lpstr>
      <vt:lpstr>Michigan Gerrymander?</vt:lpstr>
      <vt:lpstr>Michigan Packing?</vt:lpstr>
      <vt:lpstr>WISCONSIN: Gill v Whitford</vt:lpstr>
      <vt:lpstr>A BETTER MEASURE: PARTISAN SYMMETRY</vt:lpstr>
      <vt:lpstr>Natural Variation</vt:lpstr>
      <vt:lpstr>REDMAP Project</vt:lpstr>
      <vt:lpstr>National Democratic Redistricting Committee</vt:lpstr>
      <vt:lpstr>Ideal District Principles</vt:lpstr>
      <vt:lpstr>PowerPoint Presentation</vt:lpstr>
      <vt:lpstr>PowerPoint Presentation</vt:lpstr>
      <vt:lpstr>LWVUS Position</vt:lpstr>
      <vt:lpstr>Therefore…</vt:lpstr>
      <vt:lpstr>LWVWA Positions</vt:lpstr>
      <vt:lpstr>Congressional District Competitiveness</vt:lpstr>
      <vt:lpstr>City of Yakima  Population – % White</vt:lpstr>
      <vt:lpstr>City of Yakima</vt:lpstr>
      <vt:lpstr>WA Hispanic Population 2017</vt:lpstr>
      <vt:lpstr>Proportional Representation</vt:lpstr>
      <vt:lpstr>Rank Choice Voting</vt:lpstr>
      <vt:lpstr>PowerPoint Presentation</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Redistricting &amp; Reapportionment</dc:title>
  <dc:creator>Alison D McCaffree</dc:creator>
  <cp:lastModifiedBy>Alison McCaffree</cp:lastModifiedBy>
  <cp:revision>733</cp:revision>
  <cp:lastPrinted>2019-04-26T23:58:15Z</cp:lastPrinted>
  <dcterms:created xsi:type="dcterms:W3CDTF">2017-03-26T03:48:24Z</dcterms:created>
  <dcterms:modified xsi:type="dcterms:W3CDTF">2019-10-23T00:09:43Z</dcterms:modified>
</cp:coreProperties>
</file>